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40" r:id="rId2"/>
    <p:sldId id="439" r:id="rId3"/>
    <p:sldId id="470" r:id="rId4"/>
    <p:sldId id="471" r:id="rId5"/>
    <p:sldId id="469" r:id="rId6"/>
    <p:sldId id="472" r:id="rId7"/>
  </p:sldIdLst>
  <p:sldSz cx="12192000" cy="6858000"/>
  <p:notesSz cx="9928225" cy="6797675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微软雅黑" pitchFamily="34" charset="-122"/>
      <p:regular r:id="rId14"/>
      <p:bold r:id="rId15"/>
    </p:embeddedFont>
    <p:embeddedFont>
      <p:font typeface="Roboto" pitchFamily="2" charset="0"/>
      <p:regular r:id="rId16"/>
    </p:embeddedFont>
    <p:embeddedFont>
      <p:font typeface="Calibri Light" pitchFamily="34" charset="0"/>
      <p:regular r:id="rId17"/>
      <p:italic r:id="rId18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DA3A9"/>
    <a:srgbClr val="D1D1D1"/>
    <a:srgbClr val="D9D9D9"/>
    <a:srgbClr val="0DA3B3"/>
    <a:srgbClr val="009AD0"/>
    <a:srgbClr val="BAAB38"/>
    <a:srgbClr val="0079A4"/>
    <a:srgbClr val="FF0000"/>
    <a:srgbClr val="EAEAEA"/>
    <a:srgbClr val="33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38" autoAdjust="0"/>
    <p:restoredTop sz="96350" autoAdjust="0"/>
  </p:normalViewPr>
  <p:slideViewPr>
    <p:cSldViewPr snapToGrid="0">
      <p:cViewPr>
        <p:scale>
          <a:sx n="75" d="100"/>
          <a:sy n="75" d="100"/>
        </p:scale>
        <p:origin x="-216" y="-5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895C5-17E7-40E4-B550-0B9FDDEAAF00}" type="datetimeFigureOut">
              <a:rPr lang="zh-CN" altLang="en-US" smtClean="0"/>
              <a:pPr/>
              <a:t>2018/8/17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8A8BF-9DA2-4156-AAEB-A5901723490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36131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E1B22F-E335-4C1A-B061-FCDD4DDE8206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BAE5CF4-F902-4353-BFBA-182D5D12F0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949383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E5CF4-F902-4353-BFBA-182D5D12F07A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E5CF4-F902-4353-BFBA-182D5D12F07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E5CF4-F902-4353-BFBA-182D5D12F07A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E5CF4-F902-4353-BFBA-182D5D12F07A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E5CF4-F902-4353-BFBA-182D5D12F07A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9AC6B-4FFB-4218-AF87-B15ADF750ED2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7CA08-6242-42E3-8A8B-9010696DBA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02464092"/>
      </p:ext>
    </p:extLst>
  </p:cSld>
  <p:clrMapOvr>
    <a:masterClrMapping/>
  </p:clrMapOvr>
  <p:transition spd="slow"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373" y="337346"/>
            <a:ext cx="6397488" cy="522771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8C75F-CE4B-4561-AA74-36BA8AF473BA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B7754-7F93-49AF-BF8F-7D383EF348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83975146"/>
      </p:ext>
    </p:extLst>
  </p:cSld>
  <p:clrMapOvr>
    <a:masterClrMapping/>
  </p:clrMapOvr>
  <p:transition spd="slow"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1775B-6017-49B0-9D8B-51663E76EDFF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7B807-6996-4518-BCAD-E798796200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52536768"/>
      </p:ext>
    </p:extLst>
  </p:cSld>
  <p:clrMapOvr>
    <a:masterClrMapping/>
  </p:clrMapOvr>
  <p:transition spd="slow"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C19EF-5378-4733-9C9D-0AB6124DAA8A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23651-CBAD-4E3A-AF90-70932D81B7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11349524"/>
      </p:ext>
    </p:extLst>
  </p:cSld>
  <p:clrMapOvr>
    <a:masterClrMapping/>
  </p:clrMapOvr>
  <p:transition spd="slow"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AC3DE-4B2B-41FD-B60B-C76A55A69D0D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F0968-DB35-416E-BB7F-AD42D60883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40876769"/>
      </p:ext>
    </p:extLst>
  </p:cSld>
  <p:clrMapOvr>
    <a:masterClrMapping/>
  </p:clrMapOvr>
  <p:transition spd="slow"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A03E-D7DA-4DA0-8342-69F9F34737D2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C8D11-513D-4411-A9E9-57F829277F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51127224"/>
      </p:ext>
    </p:extLst>
  </p:cSld>
  <p:clrMapOvr>
    <a:masterClrMapping/>
  </p:clrMapOvr>
  <p:transition spd="slow"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F761-4F9D-4A01-9C0F-EAD046E987A4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89A20-864C-4279-876C-1FBCB587AB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29243627"/>
      </p:ext>
    </p:extLst>
  </p:cSld>
  <p:clrMapOvr>
    <a:masterClrMapping/>
  </p:clrMapOvr>
  <p:transition spd="slow"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90" y="98742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F40D3-2745-4C34-8B88-AC747BFD9C3D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4AB07-F8AA-4875-B543-78DBA1D9A26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03693438"/>
      </p:ext>
    </p:extLst>
  </p:cSld>
  <p:clrMapOvr>
    <a:masterClrMapping/>
  </p:clrMapOvr>
  <p:transition spd="slow"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90" y="987426"/>
            <a:ext cx="6172201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8F36D-D5D1-48A8-9DAB-C7498D4DE090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B979-DE3F-4888-9C03-303AFCA58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90321065"/>
      </p:ext>
    </p:extLst>
  </p:cSld>
  <p:clrMapOvr>
    <a:masterClrMapping/>
  </p:clrMapOvr>
  <p:transition spd="slow"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9C5C-FF30-4284-8E84-5E344783F296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AA828-1B97-4833-9B61-851680ED68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71073965"/>
      </p:ext>
    </p:extLst>
  </p:cSld>
  <p:clrMapOvr>
    <a:masterClrMapping/>
  </p:clrMapOvr>
  <p:transition spd="slow"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6EC10-9DE5-4B3F-BF3D-864C00FDDF03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9EB2E-0092-4341-B7B3-E35871ECF7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16804490"/>
      </p:ext>
    </p:extLst>
  </p:cSld>
  <p:clrMapOvr>
    <a:masterClrMapping/>
  </p:clrMapOvr>
  <p:transition spd="slow" advClick="0" advTm="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69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7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55529-8255-48E1-9512-CF251938C69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371" name="矩形 1370"/>
          <p:cNvSpPr/>
          <p:nvPr userDrawn="1"/>
        </p:nvSpPr>
        <p:spPr>
          <a:xfrm>
            <a:off x="10433053" y="6546850"/>
            <a:ext cx="1758951" cy="31115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fld id="{726590DD-9B23-41E2-B62A-990521F61CD3}" type="slidenum"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</a:p>
        </p:txBody>
      </p:sp>
    </p:spTree>
    <p:extLst>
      <p:ext uri="{BB962C8B-B14F-4D97-AF65-F5344CB8AC3E}">
        <p14:creationId xmlns="" xmlns:p14="http://schemas.microsoft.com/office/powerpoint/2010/main" val="422629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20676" y="350838"/>
            <a:ext cx="59737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1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065FDC7-349E-4A69-B707-28ADFC2842FC}" type="datetimeFigureOut">
              <a:rPr lang="zh-CN" altLang="en-US"/>
              <a:pPr>
                <a:defRPr/>
              </a:pPr>
              <a:t>2018/8/17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69327" y="5176844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EC04942-4932-468D-85EF-3B0AAB5D60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" y="0"/>
            <a:ext cx="215900" cy="12239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433053" y="6546850"/>
            <a:ext cx="1758951" cy="3111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fld id="{726590DD-9B23-41E2-B62A-990521F61CD3}" type="slidenum">
              <a:rPr lang="en-US" altLang="zh-CN"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页</a:t>
            </a:r>
          </a:p>
        </p:txBody>
      </p:sp>
      <p:pic>
        <p:nvPicPr>
          <p:cNvPr id="2" name="Picture 2" descr="D:\线下批销媒介\邮乐\VI设计\邮乐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232108" y="238681"/>
            <a:ext cx="736979" cy="73240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4" r:id="rId12"/>
  </p:sldLayoutIdLst>
  <p:transition spd="slow" advClick="0" advTm="500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/>
          <p:cNvSpPr/>
          <p:nvPr/>
        </p:nvSpPr>
        <p:spPr>
          <a:xfrm rot="5400000" flipV="1">
            <a:off x="7246939" y="-127000"/>
            <a:ext cx="4818063" cy="5072063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 rot="5400000" flipV="1">
            <a:off x="7981953" y="-174625"/>
            <a:ext cx="4035425" cy="4384675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>
            <a:off x="0" y="1770067"/>
            <a:ext cx="4427539" cy="5087937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>
            <a:off x="0" y="2459038"/>
            <a:ext cx="3825875" cy="4398962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0963" name="Picture 3" descr="D:\线下批销媒介\邮乐\VI设计\邮乐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37928" y="191068"/>
            <a:ext cx="731158" cy="726743"/>
          </a:xfrm>
          <a:prstGeom prst="rect">
            <a:avLst/>
          </a:prstGeom>
          <a:noFill/>
        </p:spPr>
      </p:pic>
      <p:pic>
        <p:nvPicPr>
          <p:cNvPr id="1028" name="Picture 4" descr="https://timgsa.baidu.com/timg?image&amp;quality=80&amp;size=b9999_10000&amp;sec=1505999960030&amp;di=d22a022c5af794b56ac185f11a6ea5f9&amp;imgtype=0&amp;src=http%3A%2F%2Fimgsrc.baidu.com%2Fimage%2Fc0%253Dshijue1%252C0%252C0%252C294%252C40%2Fsign%3D3d8a24ff1fce36d3b6098b73529a50f2%2Fd439b6003af33a878f6fd83fcc5c10385343b5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3" name="直角三角形 22"/>
          <p:cNvSpPr/>
          <p:nvPr/>
        </p:nvSpPr>
        <p:spPr>
          <a:xfrm flipV="1">
            <a:off x="1" y="-1"/>
            <a:ext cx="9512490" cy="3848670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文本框 22"/>
          <p:cNvSpPr txBox="1">
            <a:spLocks noChangeArrowheads="1"/>
          </p:cNvSpPr>
          <p:nvPr/>
        </p:nvSpPr>
        <p:spPr bwMode="auto">
          <a:xfrm>
            <a:off x="3029804" y="2793246"/>
            <a:ext cx="7320696" cy="117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5400" b="1" dirty="0" smtClean="0">
                <a:latin typeface="微软雅黑" pitchFamily="34" charset="-122"/>
                <a:ea typeface="微软雅黑" pitchFamily="34" charset="-122"/>
              </a:rPr>
              <a:t>邮掌柜阶段开店教程</a:t>
            </a:r>
            <a:endParaRPr lang="en-US" altLang="zh-CN" sz="5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29059" y="4978914"/>
            <a:ext cx="3059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网点运营部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V="1">
            <a:off x="2679510" y="3009330"/>
            <a:ext cx="9512490" cy="3848670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43768" y="3067263"/>
            <a:ext cx="215900" cy="12239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4"/>
          <p:cNvGrpSpPr/>
          <p:nvPr/>
        </p:nvGrpSpPr>
        <p:grpSpPr>
          <a:xfrm>
            <a:off x="5064795" y="1368066"/>
            <a:ext cx="3111009" cy="880891"/>
            <a:chOff x="3802774" y="2729743"/>
            <a:chExt cx="5393290" cy="1527125"/>
          </a:xfrm>
        </p:grpSpPr>
        <p:sp>
          <p:nvSpPr>
            <p:cNvPr id="10" name="TextBox 4"/>
            <p:cNvSpPr txBox="1"/>
            <p:nvPr/>
          </p:nvSpPr>
          <p:spPr>
            <a:xfrm>
              <a:off x="3802774" y="2729743"/>
              <a:ext cx="2987969" cy="1227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r>
                <a:rPr kumimoji="0" lang="zh-CN" altLang="en-US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页</a:t>
              </a:r>
              <a:endParaRPr kumimoji="0" lang="vi-VN" altLang="zh-CN" b="0" i="1" u="none" strike="noStrike" kern="0" cap="none" spc="0" normalizeH="0" baseline="0" noProof="0" dirty="0">
                <a:ln>
                  <a:noFill/>
                </a:ln>
                <a:solidFill>
                  <a:srgbClr val="FF872F"/>
                </a:solidFill>
                <a:effectLst/>
                <a:uLnTx/>
                <a:uFillTx/>
                <a:latin typeface="Roboto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3985793" y="3776659"/>
              <a:ext cx="5210271" cy="480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633" normalizeH="0" baseline="0" noProof="0" dirty="0" smtClean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上海邮乐网络技术有限公司</a:t>
              </a:r>
              <a:endParaRPr kumimoji="0" lang="zh-CN" altLang="en-US" sz="1200" b="0" i="0" u="none" strike="noStrike" kern="0" cap="none" spc="633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20"/>
          <p:cNvGrpSpPr/>
          <p:nvPr/>
        </p:nvGrpSpPr>
        <p:grpSpPr>
          <a:xfrm>
            <a:off x="4430116" y="1632986"/>
            <a:ext cx="431784" cy="334117"/>
            <a:chOff x="5895975" y="3276601"/>
            <a:chExt cx="400050" cy="309563"/>
          </a:xfrm>
          <a:solidFill>
            <a:srgbClr val="1C327F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6003925" y="3276601"/>
              <a:ext cx="292100" cy="61913"/>
            </a:xfrm>
            <a:custGeom>
              <a:avLst/>
              <a:gdLst>
                <a:gd name="T0" fmla="*/ 4 w 76"/>
                <a:gd name="T1" fmla="*/ 0 h 16"/>
                <a:gd name="T2" fmla="*/ 72 w 76"/>
                <a:gd name="T3" fmla="*/ 0 h 16"/>
                <a:gd name="T4" fmla="*/ 76 w 76"/>
                <a:gd name="T5" fmla="*/ 4 h 16"/>
                <a:gd name="T6" fmla="*/ 76 w 76"/>
                <a:gd name="T7" fmla="*/ 12 h 16"/>
                <a:gd name="T8" fmla="*/ 72 w 76"/>
                <a:gd name="T9" fmla="*/ 16 h 16"/>
                <a:gd name="T10" fmla="*/ 4 w 76"/>
                <a:gd name="T11" fmla="*/ 16 h 16"/>
                <a:gd name="T12" fmla="*/ 0 w 76"/>
                <a:gd name="T13" fmla="*/ 12 h 16"/>
                <a:gd name="T14" fmla="*/ 0 w 76"/>
                <a:gd name="T15" fmla="*/ 4 h 16"/>
                <a:gd name="T16" fmla="*/ 4 w 7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6">
                  <a:moveTo>
                    <a:pt x="4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4"/>
                    <a:pt x="74" y="16"/>
                    <a:pt x="7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6003925" y="3400426"/>
              <a:ext cx="231775" cy="61913"/>
            </a:xfrm>
            <a:custGeom>
              <a:avLst/>
              <a:gdLst>
                <a:gd name="T0" fmla="*/ 4 w 60"/>
                <a:gd name="T1" fmla="*/ 0 h 16"/>
                <a:gd name="T2" fmla="*/ 56 w 60"/>
                <a:gd name="T3" fmla="*/ 0 h 16"/>
                <a:gd name="T4" fmla="*/ 60 w 60"/>
                <a:gd name="T5" fmla="*/ 4 h 16"/>
                <a:gd name="T6" fmla="*/ 60 w 60"/>
                <a:gd name="T7" fmla="*/ 12 h 16"/>
                <a:gd name="T8" fmla="*/ 56 w 60"/>
                <a:gd name="T9" fmla="*/ 16 h 16"/>
                <a:gd name="T10" fmla="*/ 4 w 60"/>
                <a:gd name="T11" fmla="*/ 16 h 16"/>
                <a:gd name="T12" fmla="*/ 0 w 60"/>
                <a:gd name="T13" fmla="*/ 12 h 16"/>
                <a:gd name="T14" fmla="*/ 0 w 60"/>
                <a:gd name="T15" fmla="*/ 4 h 16"/>
                <a:gd name="T16" fmla="*/ 4 w 6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6">
                  <a:moveTo>
                    <a:pt x="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4"/>
                    <a:pt x="58" y="16"/>
                    <a:pt x="5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6003925" y="3524251"/>
              <a:ext cx="277813" cy="61913"/>
            </a:xfrm>
            <a:custGeom>
              <a:avLst/>
              <a:gdLst>
                <a:gd name="T0" fmla="*/ 4 w 72"/>
                <a:gd name="T1" fmla="*/ 0 h 16"/>
                <a:gd name="T2" fmla="*/ 68 w 72"/>
                <a:gd name="T3" fmla="*/ 0 h 16"/>
                <a:gd name="T4" fmla="*/ 72 w 72"/>
                <a:gd name="T5" fmla="*/ 4 h 16"/>
                <a:gd name="T6" fmla="*/ 72 w 72"/>
                <a:gd name="T7" fmla="*/ 12 h 16"/>
                <a:gd name="T8" fmla="*/ 68 w 72"/>
                <a:gd name="T9" fmla="*/ 16 h 16"/>
                <a:gd name="T10" fmla="*/ 4 w 72"/>
                <a:gd name="T11" fmla="*/ 16 h 16"/>
                <a:gd name="T12" fmla="*/ 0 w 72"/>
                <a:gd name="T13" fmla="*/ 12 h 16"/>
                <a:gd name="T14" fmla="*/ 0 w 72"/>
                <a:gd name="T15" fmla="*/ 4 h 16"/>
                <a:gd name="T16" fmla="*/ 4 w 7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6">
                  <a:moveTo>
                    <a:pt x="4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5895975" y="327660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5895975" y="3400426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895975" y="352425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640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Oval 21"/>
          <p:cNvSpPr/>
          <p:nvPr/>
        </p:nvSpPr>
        <p:spPr>
          <a:xfrm>
            <a:off x="4276825" y="1441315"/>
            <a:ext cx="693617" cy="699402"/>
          </a:xfrm>
          <a:prstGeom prst="ellipse">
            <a:avLst/>
          </a:prstGeom>
          <a:noFill/>
          <a:ln w="19050" cap="flat" cmpd="sng" algn="ctr">
            <a:solidFill>
              <a:srgbClr val="1C327F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marL="0" marR="0" lvl="0" indent="0" algn="ctr" defTabSz="9640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val 34"/>
          <p:cNvSpPr/>
          <p:nvPr/>
        </p:nvSpPr>
        <p:spPr>
          <a:xfrm>
            <a:off x="4351994" y="2698464"/>
            <a:ext cx="526327" cy="526326"/>
          </a:xfrm>
          <a:prstGeom prst="ellipse">
            <a:avLst/>
          </a:prstGeom>
          <a:noFill/>
          <a:ln w="19050" cap="flat" cmpd="sng" algn="ctr">
            <a:solidFill>
              <a:srgbClr val="1C327F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marL="0" marR="0" lvl="0" indent="0" algn="ctr" defTabSz="9640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4940242" y="2762860"/>
            <a:ext cx="1928053" cy="380791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/>
          <a:p>
            <a:pPr defTabSz="964093" eaLnBrk="1" hangingPunct="1">
              <a:defRPr/>
            </a:pPr>
            <a:r>
              <a:rPr lang="zh-CN" altLang="en-US" sz="2000" b="1" kern="0" spc="316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阶段入驻流程</a:t>
            </a:r>
            <a:endParaRPr lang="id-ID" altLang="zh-CN" sz="2000" b="1" kern="0" spc="316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Straight Connector 40"/>
          <p:cNvCxnSpPr>
            <a:endCxn id="20" idx="0"/>
          </p:cNvCxnSpPr>
          <p:nvPr/>
        </p:nvCxnSpPr>
        <p:spPr>
          <a:xfrm>
            <a:off x="4604071" y="2150760"/>
            <a:ext cx="11088" cy="547707"/>
          </a:xfrm>
          <a:prstGeom prst="line">
            <a:avLst/>
          </a:prstGeom>
          <a:noFill/>
          <a:ln w="19050" cap="flat" cmpd="sng" algn="ctr">
            <a:solidFill>
              <a:srgbClr val="1C327F"/>
            </a:solidFill>
            <a:prstDash val="solid"/>
            <a:miter lim="800000"/>
          </a:ln>
          <a:effectLst/>
        </p:spPr>
      </p:cxnSp>
      <p:sp>
        <p:nvSpPr>
          <p:cNvPr id="23" name="Oval 43"/>
          <p:cNvSpPr/>
          <p:nvPr/>
        </p:nvSpPr>
        <p:spPr>
          <a:xfrm>
            <a:off x="4383675" y="3437593"/>
            <a:ext cx="526327" cy="526326"/>
          </a:xfrm>
          <a:prstGeom prst="ellipse">
            <a:avLst/>
          </a:prstGeom>
          <a:noFill/>
          <a:ln w="19050" cap="flat" cmpd="sng" algn="ctr">
            <a:solidFill>
              <a:srgbClr val="1C327F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marL="0" marR="0" lvl="0" indent="0" algn="ctr" defTabSz="9640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4939093" y="3550151"/>
            <a:ext cx="1928053" cy="380791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 eaLnBrk="1" hangingPunct="1">
              <a:defRPr/>
            </a:pPr>
            <a:r>
              <a:rPr lang="zh-CN" altLang="en-US" sz="2000" spc="316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简易注册教程</a:t>
            </a:r>
            <a:endParaRPr lang="id-ID" altLang="zh-CN" sz="2000" spc="316" dirty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Straight Connector 45"/>
          <p:cNvCxnSpPr/>
          <p:nvPr/>
        </p:nvCxnSpPr>
        <p:spPr>
          <a:xfrm>
            <a:off x="4637973" y="3218616"/>
            <a:ext cx="0" cy="207659"/>
          </a:xfrm>
          <a:prstGeom prst="line">
            <a:avLst/>
          </a:prstGeom>
          <a:noFill/>
          <a:ln w="19050" cap="flat" cmpd="sng" algn="ctr">
            <a:solidFill>
              <a:srgbClr val="1C327F"/>
            </a:solidFill>
            <a:prstDash val="solid"/>
            <a:miter lim="800000"/>
          </a:ln>
          <a:effectLst/>
        </p:spPr>
      </p:cxnSp>
      <p:cxnSp>
        <p:nvCxnSpPr>
          <p:cNvPr id="32" name="直接连接符 31"/>
          <p:cNvCxnSpPr/>
          <p:nvPr/>
        </p:nvCxnSpPr>
        <p:spPr>
          <a:xfrm>
            <a:off x="4878321" y="3162189"/>
            <a:ext cx="2128609" cy="0"/>
          </a:xfrm>
          <a:prstGeom prst="line">
            <a:avLst/>
          </a:prstGeom>
          <a:noFill/>
          <a:ln w="19050" cap="flat" cmpd="sng" algn="ctr">
            <a:solidFill>
              <a:srgbClr val="1C327F"/>
            </a:solidFill>
            <a:prstDash val="solid"/>
            <a:headEnd type="none"/>
          </a:ln>
          <a:effectLst/>
        </p:spPr>
      </p:cxnSp>
      <p:cxnSp>
        <p:nvCxnSpPr>
          <p:cNvPr id="33" name="直接连接符 32"/>
          <p:cNvCxnSpPr/>
          <p:nvPr/>
        </p:nvCxnSpPr>
        <p:spPr>
          <a:xfrm>
            <a:off x="4925445" y="3965220"/>
            <a:ext cx="2128609" cy="0"/>
          </a:xfrm>
          <a:prstGeom prst="line">
            <a:avLst/>
          </a:prstGeom>
          <a:noFill/>
          <a:ln w="19050" cap="flat" cmpd="sng" algn="ctr">
            <a:solidFill>
              <a:srgbClr val="1C327F"/>
            </a:solidFill>
            <a:prstDash val="solid"/>
            <a:headEnd type="none"/>
          </a:ln>
          <a:effectLst/>
        </p:spPr>
      </p:cxnSp>
      <p:sp>
        <p:nvSpPr>
          <p:cNvPr id="36" name="TextBox 42"/>
          <p:cNvSpPr txBox="1"/>
          <p:nvPr/>
        </p:nvSpPr>
        <p:spPr>
          <a:xfrm>
            <a:off x="4388483" y="2785876"/>
            <a:ext cx="512098" cy="405128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marL="0" marR="0" lvl="0" indent="0" defTabSz="9640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3"/>
          <p:cNvSpPr txBox="1"/>
          <p:nvPr/>
        </p:nvSpPr>
        <p:spPr>
          <a:xfrm>
            <a:off x="4400602" y="3524899"/>
            <a:ext cx="512098" cy="405128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marL="0" marR="0" lvl="0" indent="0" defTabSz="9640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950845" y="4739920"/>
            <a:ext cx="2128609" cy="0"/>
          </a:xfrm>
          <a:prstGeom prst="line">
            <a:avLst/>
          </a:prstGeom>
          <a:noFill/>
          <a:ln w="19050" cap="flat" cmpd="sng" algn="ctr">
            <a:solidFill>
              <a:srgbClr val="1C327F"/>
            </a:solidFill>
            <a:prstDash val="solid"/>
            <a:headEnd type="none"/>
          </a:ln>
          <a:effectLst/>
        </p:spPr>
      </p:cxnSp>
      <p:cxnSp>
        <p:nvCxnSpPr>
          <p:cNvPr id="28" name="Straight Connector 45"/>
          <p:cNvCxnSpPr/>
          <p:nvPr/>
        </p:nvCxnSpPr>
        <p:spPr>
          <a:xfrm>
            <a:off x="4650673" y="3980616"/>
            <a:ext cx="0" cy="207659"/>
          </a:xfrm>
          <a:prstGeom prst="line">
            <a:avLst/>
          </a:prstGeom>
          <a:noFill/>
          <a:ln w="19050" cap="flat" cmpd="sng" algn="ctr">
            <a:solidFill>
              <a:srgbClr val="1C327F"/>
            </a:solidFill>
            <a:prstDash val="solid"/>
            <a:miter lim="800000"/>
          </a:ln>
          <a:effectLst/>
        </p:spPr>
      </p:cxnSp>
      <p:sp>
        <p:nvSpPr>
          <p:cNvPr id="29" name="TextBox 43"/>
          <p:cNvSpPr txBox="1"/>
          <p:nvPr/>
        </p:nvSpPr>
        <p:spPr>
          <a:xfrm>
            <a:off x="4387902" y="4261499"/>
            <a:ext cx="512098" cy="405128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marL="0" marR="0" lvl="0" indent="0" defTabSz="9640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Oval 43"/>
          <p:cNvSpPr/>
          <p:nvPr/>
        </p:nvSpPr>
        <p:spPr>
          <a:xfrm>
            <a:off x="4396375" y="4199593"/>
            <a:ext cx="526327" cy="526326"/>
          </a:xfrm>
          <a:prstGeom prst="ellipse">
            <a:avLst/>
          </a:prstGeom>
          <a:noFill/>
          <a:ln w="19050" cap="flat" cmpd="sng" algn="ctr">
            <a:solidFill>
              <a:srgbClr val="1C327F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marL="0" marR="0" lvl="0" indent="0" algn="ctr" defTabSz="9640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4951793" y="4324851"/>
            <a:ext cx="1928053" cy="380791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 eaLnBrk="1" hangingPunct="1">
              <a:defRPr/>
            </a:pPr>
            <a:r>
              <a:rPr lang="zh-CN" altLang="en-US" sz="2000" spc="316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功能进阶教程</a:t>
            </a:r>
            <a:endParaRPr lang="id-ID" altLang="zh-CN" sz="2000" spc="316" dirty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9899289"/>
      </p:ext>
    </p:extLst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74372" y="337346"/>
            <a:ext cx="7728228" cy="522771"/>
          </a:xfrm>
        </p:spPr>
        <p:txBody>
          <a:bodyPr/>
          <a:lstStyle/>
          <a:p>
            <a:r>
              <a:rPr lang="zh-CN" altLang="en-US" dirty="0" smtClean="0"/>
              <a:t>一、阶段入驻流程图</a:t>
            </a:r>
            <a:endParaRPr lang="zh-CN" altLang="en-US" dirty="0"/>
          </a:p>
        </p:txBody>
      </p:sp>
      <p:cxnSp>
        <p:nvCxnSpPr>
          <p:cNvPr id="50" name="直接箭头连接符 49"/>
          <p:cNvCxnSpPr/>
          <p:nvPr/>
        </p:nvCxnSpPr>
        <p:spPr>
          <a:xfrm>
            <a:off x="254000" y="2984500"/>
            <a:ext cx="10296000" cy="1588"/>
          </a:xfrm>
          <a:prstGeom prst="straightConnector1">
            <a:avLst/>
          </a:prstGeom>
          <a:ln w="127000">
            <a:solidFill>
              <a:srgbClr val="0DA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-165100" y="2349500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阶段入驻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-165100" y="3200400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渠道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资质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圆角矩形 52"/>
          <p:cNvSpPr/>
          <p:nvPr/>
        </p:nvSpPr>
        <p:spPr bwMode="auto">
          <a:xfrm>
            <a:off x="1397000" y="2146300"/>
            <a:ext cx="1244600" cy="635000"/>
          </a:xfrm>
          <a:prstGeom prst="roundRect">
            <a:avLst/>
          </a:prstGeom>
          <a:solidFill>
            <a:srgbClr val="0DA3B3"/>
          </a:solidFill>
          <a:ln w="22225" algn="ctr">
            <a:solidFill>
              <a:srgbClr val="0DA3B3"/>
            </a:solidFill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2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</a:pPr>
            <a:r>
              <a:rPr lang="zh-CN" altLang="en-US" sz="2000" b="1" kern="0" dirty="0" smtClean="0">
                <a:solidFill>
                  <a:schemeClr val="bg1"/>
                </a:solidFill>
                <a:latin typeface="微软雅黑"/>
                <a:ea typeface="微软雅黑"/>
              </a:rPr>
              <a:t>简易注册</a:t>
            </a:r>
          </a:p>
        </p:txBody>
      </p:sp>
      <p:cxnSp>
        <p:nvCxnSpPr>
          <p:cNvPr id="64" name="直接连接符 63"/>
          <p:cNvCxnSpPr/>
          <p:nvPr/>
        </p:nvCxnSpPr>
        <p:spPr>
          <a:xfrm rot="16200000" flipH="1">
            <a:off x="480050" y="4302750"/>
            <a:ext cx="1872000" cy="12700"/>
          </a:xfrm>
          <a:prstGeom prst="line">
            <a:avLst/>
          </a:prstGeom>
          <a:ln w="38100">
            <a:solidFill>
              <a:srgbClr val="0DA3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圆角矩形 68"/>
          <p:cNvSpPr/>
          <p:nvPr/>
        </p:nvSpPr>
        <p:spPr bwMode="auto">
          <a:xfrm>
            <a:off x="4673600" y="2133600"/>
            <a:ext cx="1244600" cy="635000"/>
          </a:xfrm>
          <a:prstGeom prst="roundRect">
            <a:avLst/>
          </a:prstGeom>
          <a:solidFill>
            <a:srgbClr val="0DA3B3"/>
          </a:solidFill>
          <a:ln w="22225" algn="ctr">
            <a:solidFill>
              <a:srgbClr val="0DA3B3"/>
            </a:solidFill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2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</a:pPr>
            <a:r>
              <a:rPr lang="zh-CN" altLang="en-US" sz="2000" b="1" kern="0" dirty="0" smtClean="0">
                <a:solidFill>
                  <a:schemeClr val="bg1"/>
                </a:solidFill>
                <a:latin typeface="微软雅黑"/>
                <a:ea typeface="微软雅黑"/>
              </a:rPr>
              <a:t>使用体验</a:t>
            </a:r>
          </a:p>
        </p:txBody>
      </p:sp>
      <p:sp>
        <p:nvSpPr>
          <p:cNvPr id="71" name="圆角矩形 70"/>
          <p:cNvSpPr/>
          <p:nvPr/>
        </p:nvSpPr>
        <p:spPr bwMode="auto">
          <a:xfrm>
            <a:off x="7874000" y="2146300"/>
            <a:ext cx="1244600" cy="635000"/>
          </a:xfrm>
          <a:prstGeom prst="roundRect">
            <a:avLst/>
          </a:prstGeom>
          <a:solidFill>
            <a:srgbClr val="0DA3B3"/>
          </a:solidFill>
          <a:ln w="22225" algn="ctr">
            <a:solidFill>
              <a:srgbClr val="0DA3B3"/>
            </a:solidFill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2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</a:pPr>
            <a:r>
              <a:rPr lang="zh-CN" altLang="en-US" sz="2000" b="1" kern="0" dirty="0" smtClean="0">
                <a:solidFill>
                  <a:schemeClr val="bg1"/>
                </a:solidFill>
                <a:latin typeface="微软雅黑"/>
                <a:ea typeface="微软雅黑"/>
              </a:rPr>
              <a:t>更多功能</a:t>
            </a:r>
          </a:p>
        </p:txBody>
      </p:sp>
      <p:cxnSp>
        <p:nvCxnSpPr>
          <p:cNvPr id="82" name="直接箭头连接符 81"/>
          <p:cNvCxnSpPr/>
          <p:nvPr/>
        </p:nvCxnSpPr>
        <p:spPr>
          <a:xfrm>
            <a:off x="2806700" y="2476500"/>
            <a:ext cx="1692000" cy="1588"/>
          </a:xfrm>
          <a:prstGeom prst="straightConnector1">
            <a:avLst/>
          </a:prstGeom>
          <a:ln w="25400">
            <a:solidFill>
              <a:srgbClr val="0DA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>
            <a:off x="5969000" y="2463800"/>
            <a:ext cx="1872000" cy="1588"/>
          </a:xfrm>
          <a:prstGeom prst="straightConnector1">
            <a:avLst/>
          </a:prstGeom>
          <a:ln w="25400">
            <a:solidFill>
              <a:srgbClr val="0DA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705100" y="2082800"/>
            <a:ext cx="1816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开通进销存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代购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045200" y="2095500"/>
            <a:ext cx="151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功能进阶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圆角矩形 93"/>
          <p:cNvSpPr/>
          <p:nvPr/>
        </p:nvSpPr>
        <p:spPr bwMode="auto">
          <a:xfrm>
            <a:off x="10629900" y="2108200"/>
            <a:ext cx="1358900" cy="1752600"/>
          </a:xfrm>
          <a:prstGeom prst="roundRect">
            <a:avLst/>
          </a:prstGeom>
          <a:solidFill>
            <a:srgbClr val="0DA3B3">
              <a:alpha val="15000"/>
            </a:srgbClr>
          </a:solidFill>
          <a:ln w="22225" algn="ctr">
            <a:noFill/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3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</a:pPr>
            <a:endParaRPr lang="zh-CN" altLang="en-US" sz="2000" b="1" kern="0" dirty="0" smtClean="0">
              <a:solidFill>
                <a:srgbClr val="FF0000"/>
              </a:solidFill>
              <a:latin typeface="微软雅黑"/>
              <a:ea typeface="微软雅黑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337800" y="2425700"/>
            <a:ext cx="2006600" cy="1267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fontAlgn="auto">
              <a:lnSpc>
                <a:spcPts val="3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</a:pPr>
            <a:r>
              <a:rPr lang="zh-CN" altLang="en-US" sz="2000" b="1" kern="0" dirty="0" smtClean="0">
                <a:solidFill>
                  <a:srgbClr val="FF0000"/>
                </a:solidFill>
                <a:latin typeface="微软雅黑"/>
                <a:ea typeface="微软雅黑"/>
              </a:rPr>
              <a:t>开通</a:t>
            </a:r>
            <a:endParaRPr lang="en-US" altLang="zh-CN" sz="2000" b="1" kern="0" dirty="0" smtClean="0">
              <a:solidFill>
                <a:srgbClr val="FF0000"/>
              </a:solidFill>
              <a:latin typeface="微软雅黑"/>
              <a:ea typeface="微软雅黑"/>
            </a:endParaRPr>
          </a:p>
          <a:p>
            <a:pPr marL="342900" indent="-342900" fontAlgn="auto">
              <a:lnSpc>
                <a:spcPts val="3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</a:pPr>
            <a:r>
              <a:rPr lang="zh-CN" altLang="en-US" b="1" kern="0" dirty="0" smtClean="0">
                <a:solidFill>
                  <a:srgbClr val="FF0000"/>
                </a:solidFill>
                <a:latin typeface="微软雅黑"/>
                <a:ea typeface="微软雅黑"/>
              </a:rPr>
              <a:t>      批销</a:t>
            </a:r>
            <a:r>
              <a:rPr lang="en-US" altLang="zh-CN" b="1" kern="0" dirty="0" smtClean="0">
                <a:solidFill>
                  <a:srgbClr val="FF0000"/>
                </a:solidFill>
                <a:latin typeface="微软雅黑"/>
                <a:ea typeface="微软雅黑"/>
              </a:rPr>
              <a:t>/</a:t>
            </a:r>
            <a:r>
              <a:rPr lang="zh-CN" altLang="en-US" b="1" kern="0" dirty="0" smtClean="0">
                <a:solidFill>
                  <a:srgbClr val="FF0000"/>
                </a:solidFill>
                <a:latin typeface="微软雅黑"/>
                <a:ea typeface="微软雅黑"/>
              </a:rPr>
              <a:t>缴费</a:t>
            </a:r>
          </a:p>
          <a:p>
            <a:endParaRPr lang="zh-CN" alt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384300" y="3187700"/>
            <a:ext cx="337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客户端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官网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/APP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注册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手机号码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登录密码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店主姓名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店铺名称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店铺地址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所属行业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助手手机号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 rot="16200000" flipH="1">
            <a:off x="3477250" y="4290050"/>
            <a:ext cx="1872000" cy="12700"/>
          </a:xfrm>
          <a:prstGeom prst="line">
            <a:avLst/>
          </a:prstGeom>
          <a:ln w="38100">
            <a:solidFill>
              <a:srgbClr val="0DA3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rot="16200000" flipH="1">
            <a:off x="6385550" y="4315450"/>
            <a:ext cx="1872000" cy="12700"/>
          </a:xfrm>
          <a:prstGeom prst="line">
            <a:avLst/>
          </a:prstGeom>
          <a:ln w="38100">
            <a:solidFill>
              <a:srgbClr val="0DA3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4432300" y="3619500"/>
            <a:ext cx="2349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掌柜实操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助手实地考核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289800" y="3098800"/>
            <a:ext cx="3568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2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绑定邮助手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ts val="32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APP/OPC/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邮助手补：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ts val="3200"/>
              </a:lnSpc>
              <a:buClr>
                <a:srgbClr val="000000"/>
              </a:buClr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     经营执照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ts val="3200"/>
              </a:lnSpc>
              <a:buClr>
                <a:srgbClr val="000000"/>
              </a:buClr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     店面照片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ts val="3200"/>
              </a:lnSpc>
              <a:buClr>
                <a:srgbClr val="000000"/>
              </a:buClr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     店铺内照片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ts val="3200"/>
              </a:lnSpc>
              <a:buClr>
                <a:srgbClr val="000000"/>
              </a:buClr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身份证照片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等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5990076"/>
            <a:ext cx="12192000" cy="553998"/>
          </a:xfrm>
          <a:prstGeom prst="rect">
            <a:avLst/>
          </a:prstGeom>
          <a:solidFill>
            <a:srgbClr val="D1D1D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优势：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、注册渠道便捷，减轻地推工作；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、简化流程，无证注册；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、开放功能简单，方便掌握使用；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74372" y="337346"/>
            <a:ext cx="7728228" cy="522771"/>
          </a:xfrm>
        </p:spPr>
        <p:txBody>
          <a:bodyPr/>
          <a:lstStyle/>
          <a:p>
            <a:r>
              <a:rPr lang="zh-CN" altLang="en-US" dirty="0" smtClean="0"/>
              <a:t>二、简易注册教程</a:t>
            </a:r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035800" y="1511300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完成注册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/>
          <a:srcRect l="2443" r="38926" b="-10114"/>
          <a:stretch>
            <a:fillRect/>
          </a:stretch>
        </p:blipFill>
        <p:spPr bwMode="auto">
          <a:xfrm>
            <a:off x="9461500" y="2209795"/>
            <a:ext cx="2556000" cy="266700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3" name="TextBox 32"/>
          <p:cNvSpPr txBox="1"/>
          <p:nvPr/>
        </p:nvSpPr>
        <p:spPr>
          <a:xfrm>
            <a:off x="9118600" y="4972784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限进销存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商品代购功能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4368800" y="1866900"/>
            <a:ext cx="2082800" cy="4013200"/>
            <a:chOff x="4368800" y="1866900"/>
            <a:chExt cx="2082800" cy="4013200"/>
          </a:xfrm>
        </p:grpSpPr>
        <p:sp>
          <p:nvSpPr>
            <p:cNvPr id="35" name="圆角矩形 34"/>
            <p:cNvSpPr/>
            <p:nvPr/>
          </p:nvSpPr>
          <p:spPr bwMode="auto">
            <a:xfrm>
              <a:off x="4368800" y="1866900"/>
              <a:ext cx="1854200" cy="4013200"/>
            </a:xfrm>
            <a:prstGeom prst="roundRect">
              <a:avLst/>
            </a:prstGeom>
            <a:solidFill>
              <a:srgbClr val="0079A4">
                <a:alpha val="17255"/>
              </a:srgbClr>
            </a:solidFill>
            <a:ln w="22225" algn="ctr">
              <a:noFill/>
              <a:round/>
              <a:headEnd/>
              <a:tailEnd/>
            </a:ln>
            <a:scene3d>
              <a:camera prst="perspectiveFront"/>
              <a:lightRig rig="threePt" dir="t"/>
            </a:scene3d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59332" y="1993900"/>
              <a:ext cx="1992268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zh-CN" altLang="en-US" sz="2400" dirty="0" smtClean="0">
                  <a:latin typeface="微软雅黑" pitchFamily="34" charset="-122"/>
                  <a:ea typeface="微软雅黑" pitchFamily="34" charset="-122"/>
                </a:rPr>
                <a:t>注册信息：</a:t>
              </a:r>
              <a:endParaRPr lang="en-US" altLang="zh-CN" sz="2400" dirty="0" smtClean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、店主姓名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、手机号码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3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、登录密码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、店铺地址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5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、店铺面积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6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、店铺名称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7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、所属行业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61" name="直接箭头连接符 60"/>
          <p:cNvCxnSpPr/>
          <p:nvPr/>
        </p:nvCxnSpPr>
        <p:spPr>
          <a:xfrm>
            <a:off x="6248400" y="3822700"/>
            <a:ext cx="432000" cy="1588"/>
          </a:xfrm>
          <a:prstGeom prst="straightConnector1">
            <a:avLst/>
          </a:prstGeom>
          <a:ln w="9525">
            <a:solidFill>
              <a:srgbClr val="0DA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279400" y="1257300"/>
            <a:ext cx="3441700" cy="1574800"/>
            <a:chOff x="279400" y="1066800"/>
            <a:chExt cx="3441700" cy="1574800"/>
          </a:xfrm>
        </p:grpSpPr>
        <p:sp>
          <p:nvSpPr>
            <p:cNvPr id="29" name="矩形 28"/>
            <p:cNvSpPr/>
            <p:nvPr/>
          </p:nvSpPr>
          <p:spPr bwMode="auto">
            <a:xfrm>
              <a:off x="292100" y="1066800"/>
              <a:ext cx="3429000" cy="15748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319057" y="1085334"/>
              <a:ext cx="1476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 邮掌柜官网 </a:t>
              </a:r>
              <a:endParaRPr lang="zh-CN" altLang="en-US" dirty="0"/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 l="18925" b="32062"/>
            <a:stretch>
              <a:fillRect/>
            </a:stretch>
          </p:blipFill>
          <p:spPr bwMode="auto">
            <a:xfrm>
              <a:off x="330200" y="1402606"/>
              <a:ext cx="3352800" cy="1200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" name="TextBox 40"/>
            <p:cNvSpPr txBox="1"/>
            <p:nvPr/>
          </p:nvSpPr>
          <p:spPr>
            <a:xfrm>
              <a:off x="279400" y="2260600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0000"/>
                  </a:solidFill>
                </a:rPr>
                <a:t>http://yzg.ule.com/yzg/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66700" y="2971800"/>
            <a:ext cx="3441700" cy="1588532"/>
            <a:chOff x="279400" y="3009900"/>
            <a:chExt cx="3441700" cy="1588532"/>
          </a:xfrm>
        </p:grpSpPr>
        <p:sp>
          <p:nvSpPr>
            <p:cNvPr id="32" name="矩形 31"/>
            <p:cNvSpPr/>
            <p:nvPr/>
          </p:nvSpPr>
          <p:spPr bwMode="auto">
            <a:xfrm>
              <a:off x="292100" y="3009900"/>
              <a:ext cx="3429000" cy="15748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230157" y="3015734"/>
              <a:ext cx="16385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 邮掌柜客户端</a:t>
              </a:r>
              <a:endParaRPr lang="zh-CN" altLang="en-US" dirty="0"/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/>
            <a:srcRect l="3009" t="12080"/>
            <a:stretch>
              <a:fillRect/>
            </a:stretch>
          </p:blipFill>
          <p:spPr bwMode="auto">
            <a:xfrm>
              <a:off x="533401" y="3378200"/>
              <a:ext cx="2946400" cy="1178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TextBox 43"/>
            <p:cNvSpPr txBox="1"/>
            <p:nvPr/>
          </p:nvSpPr>
          <p:spPr>
            <a:xfrm>
              <a:off x="279400" y="4229100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</a:rPr>
                <a:t>官网下载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79400" y="4699000"/>
            <a:ext cx="3429000" cy="1664732"/>
            <a:chOff x="266700" y="4940300"/>
            <a:chExt cx="3429000" cy="1664732"/>
          </a:xfrm>
        </p:grpSpPr>
        <p:sp>
          <p:nvSpPr>
            <p:cNvPr id="36" name="矩形 35"/>
            <p:cNvSpPr/>
            <p:nvPr/>
          </p:nvSpPr>
          <p:spPr bwMode="auto">
            <a:xfrm>
              <a:off x="266700" y="4940300"/>
              <a:ext cx="3429000" cy="16510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268257" y="4946134"/>
              <a:ext cx="13901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 邮掌柜</a:t>
              </a:r>
              <a:r>
                <a:rPr lang="en-US" altLang="zh-CN" dirty="0" smtClean="0">
                  <a:latin typeface="微软雅黑" pitchFamily="34" charset="-122"/>
                  <a:ea typeface="微软雅黑" pitchFamily="34" charset="-122"/>
                </a:rPr>
                <a:t>APP</a:t>
              </a:r>
              <a:endParaRPr lang="zh-CN" altLang="en-US" dirty="0"/>
            </a:p>
          </p:txBody>
        </p:sp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36550" y="5242873"/>
              <a:ext cx="3232150" cy="1037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7" name="TextBox 46"/>
            <p:cNvSpPr txBox="1"/>
            <p:nvPr/>
          </p:nvSpPr>
          <p:spPr>
            <a:xfrm>
              <a:off x="279400" y="6235700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</a:rPr>
                <a:t>手机应用市场下载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2" name="右大括号 71"/>
          <p:cNvSpPr/>
          <p:nvPr/>
        </p:nvSpPr>
        <p:spPr>
          <a:xfrm>
            <a:off x="3746500" y="1790700"/>
            <a:ext cx="571500" cy="4127500"/>
          </a:xfrm>
          <a:prstGeom prst="rightBrace">
            <a:avLst/>
          </a:prstGeom>
          <a:ln w="9525">
            <a:solidFill>
              <a:srgbClr val="0DA3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9791700" y="1460500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登录使用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152900" y="5835471"/>
            <a:ext cx="8394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注意：</a:t>
            </a:r>
            <a:endPara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、开通批销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缴费业务需</a:t>
            </a: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补充资料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助手实地考察后</a:t>
            </a: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绑定邮助手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、邮掌柜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可补全资料</a:t>
            </a:r>
            <a:endPara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cxnSp>
        <p:nvCxnSpPr>
          <p:cNvPr id="78" name="直接箭头连接符 77"/>
          <p:cNvCxnSpPr/>
          <p:nvPr/>
        </p:nvCxnSpPr>
        <p:spPr>
          <a:xfrm>
            <a:off x="8978900" y="3759200"/>
            <a:ext cx="432000" cy="1588"/>
          </a:xfrm>
          <a:prstGeom prst="straightConnector1">
            <a:avLst/>
          </a:prstGeom>
          <a:ln w="9525">
            <a:solidFill>
              <a:srgbClr val="0DA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/>
          <a:srcRect l="8182" t="3207" r="1818"/>
          <a:stretch>
            <a:fillRect/>
          </a:stretch>
        </p:blipFill>
        <p:spPr bwMode="auto">
          <a:xfrm>
            <a:off x="6692900" y="2222500"/>
            <a:ext cx="2375807" cy="2682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4" name="TextBox 33"/>
          <p:cNvSpPr txBox="1"/>
          <p:nvPr/>
        </p:nvSpPr>
        <p:spPr>
          <a:xfrm>
            <a:off x="6705600" y="4965700"/>
            <a:ext cx="241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可直接绑定地推</a:t>
            </a:r>
            <a:endPara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人员手机号</a:t>
            </a:r>
            <a:endPara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buFont typeface="Wingdings" pitchFamily="2" charset="2"/>
              <a:buChar char="Ø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也可选择不绑定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74372" y="337346"/>
            <a:ext cx="7728228" cy="522771"/>
          </a:xfrm>
        </p:spPr>
        <p:txBody>
          <a:bodyPr/>
          <a:lstStyle/>
          <a:p>
            <a:r>
              <a:rPr lang="zh-CN" altLang="en-US" dirty="0" smtClean="0"/>
              <a:t>三、功能进阶教程</a:t>
            </a:r>
            <a:endParaRPr lang="zh-CN" altLang="en-US" dirty="0"/>
          </a:p>
        </p:txBody>
      </p:sp>
      <p:grpSp>
        <p:nvGrpSpPr>
          <p:cNvPr id="98" name="组合 97"/>
          <p:cNvGrpSpPr/>
          <p:nvPr/>
        </p:nvGrpSpPr>
        <p:grpSpPr>
          <a:xfrm>
            <a:off x="233363" y="952500"/>
            <a:ext cx="11742737" cy="5740400"/>
            <a:chOff x="258763" y="952500"/>
            <a:chExt cx="11742737" cy="5740400"/>
          </a:xfrm>
        </p:grpSpPr>
        <p:sp>
          <p:nvSpPr>
            <p:cNvPr id="9" name="TextBox 8"/>
            <p:cNvSpPr txBox="1"/>
            <p:nvPr/>
          </p:nvSpPr>
          <p:spPr>
            <a:xfrm>
              <a:off x="444500" y="952500"/>
              <a:ext cx="671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US" altLang="zh-CN" sz="24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OPC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绑定邮助手</a:t>
              </a:r>
              <a:endParaRPr lang="en-US" altLang="zh-CN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8763" y="1411288"/>
              <a:ext cx="10587831" cy="50022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81" name="TextBox 80"/>
            <p:cNvSpPr txBox="1"/>
            <p:nvPr/>
          </p:nvSpPr>
          <p:spPr>
            <a:xfrm>
              <a:off x="1879600" y="4216400"/>
              <a:ext cx="1625600" cy="584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latin typeface="微软雅黑" pitchFamily="34" charset="-122"/>
                  <a:ea typeface="微软雅黑" pitchFamily="34" charset="-122"/>
                </a:rPr>
                <a:t>第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①</a:t>
              </a:r>
              <a:r>
                <a:rPr lang="zh-CN" altLang="en-US" sz="3200" b="1" dirty="0" smtClean="0">
                  <a:latin typeface="微软雅黑" pitchFamily="34" charset="-122"/>
                  <a:ea typeface="微软雅黑" pitchFamily="34" charset="-122"/>
                </a:rPr>
                <a:t>步</a:t>
              </a:r>
              <a:endParaRPr lang="zh-CN" altLang="en-US" sz="32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156200" y="2552700"/>
              <a:ext cx="1003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②</a:t>
              </a:r>
              <a:endPara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9055100" y="5422900"/>
              <a:ext cx="1003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③</a:t>
              </a:r>
              <a:endPara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84" name="图片 83"/>
            <p:cNvPicPr/>
            <p:nvPr/>
          </p:nvPicPr>
          <p:blipFill>
            <a:blip r:embed="rId4"/>
            <a:srcRect r="32542"/>
            <a:stretch>
              <a:fillRect/>
            </a:stretch>
          </p:blipFill>
          <p:spPr bwMode="auto">
            <a:xfrm>
              <a:off x="5662582" y="1038228"/>
              <a:ext cx="6338918" cy="448627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6" name="TextBox 85"/>
            <p:cNvSpPr txBox="1"/>
            <p:nvPr/>
          </p:nvSpPr>
          <p:spPr>
            <a:xfrm>
              <a:off x="9372600" y="1930400"/>
              <a:ext cx="1003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④</a:t>
              </a:r>
              <a:endPara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0" name="椭圆 89"/>
            <p:cNvSpPr/>
            <p:nvPr/>
          </p:nvSpPr>
          <p:spPr bwMode="auto">
            <a:xfrm>
              <a:off x="4978400" y="6591300"/>
              <a:ext cx="139700" cy="1016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2225" algn="ctr">
              <a:noFill/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2" name="椭圆 91"/>
            <p:cNvSpPr/>
            <p:nvPr/>
          </p:nvSpPr>
          <p:spPr bwMode="auto">
            <a:xfrm>
              <a:off x="3238500" y="6146800"/>
              <a:ext cx="850900" cy="1016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2225" algn="ctr">
              <a:noFill/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3" name="椭圆 92"/>
            <p:cNvSpPr/>
            <p:nvPr/>
          </p:nvSpPr>
          <p:spPr bwMode="auto">
            <a:xfrm>
              <a:off x="10299700" y="5219700"/>
              <a:ext cx="558800" cy="1016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2225" algn="ctr">
              <a:noFill/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5" name="椭圆 94"/>
            <p:cNvSpPr/>
            <p:nvPr/>
          </p:nvSpPr>
          <p:spPr bwMode="auto">
            <a:xfrm>
              <a:off x="7454900" y="5321300"/>
              <a:ext cx="558800" cy="1016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2225" algn="ctr">
              <a:noFill/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6" name="椭圆 95"/>
            <p:cNvSpPr/>
            <p:nvPr/>
          </p:nvSpPr>
          <p:spPr bwMode="auto">
            <a:xfrm>
              <a:off x="6565900" y="6235700"/>
              <a:ext cx="850900" cy="1016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2225" algn="ctr">
              <a:noFill/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7" name="椭圆 96"/>
            <p:cNvSpPr/>
            <p:nvPr/>
          </p:nvSpPr>
          <p:spPr bwMode="auto">
            <a:xfrm>
              <a:off x="6908800" y="6032500"/>
              <a:ext cx="228600" cy="127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2225" algn="ctr">
              <a:noFill/>
              <a:round/>
              <a:headEnd/>
              <a:tailEnd/>
            </a:ln>
            <a:extLst/>
          </p:spPr>
          <p:txBody>
            <a:bodyPr lIns="72000" rIns="72000" rtlCol="0" anchor="ctr"/>
            <a:lstStyle/>
            <a:p>
              <a:pPr marL="342900" indent="-342900" algn="ctr" fontAlgn="auto">
                <a:lnSpc>
                  <a:spcPts val="22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Wingdings" panose="05000000000000000000" pitchFamily="2" charset="2"/>
                <a:buChar char="Ø"/>
              </a:pPr>
              <a:endParaRPr lang="zh-CN" altLang="en-US" sz="1600" kern="0" dirty="0" smtClean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100" name="矩形 99"/>
          <p:cNvSpPr/>
          <p:nvPr/>
        </p:nvSpPr>
        <p:spPr bwMode="auto">
          <a:xfrm>
            <a:off x="5651500" y="3695700"/>
            <a:ext cx="5613400" cy="1866900"/>
          </a:xfrm>
          <a:prstGeom prst="rect">
            <a:avLst/>
          </a:prstGeom>
          <a:solidFill>
            <a:schemeClr val="bg1">
              <a:lumMod val="85000"/>
            </a:schemeClr>
          </a:solidFill>
          <a:ln w="22225" algn="ctr">
            <a:solidFill>
              <a:schemeClr val="tx1"/>
            </a:solidFill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2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endParaRPr lang="zh-CN" altLang="en-US" sz="1600" kern="0" dirty="0" smtClean="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613400" y="3670300"/>
            <a:ext cx="59563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点击“分配”按钮后，弹出分配网点窗口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、选择省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市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县（注意：勿选择支局）；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、输入网点机构号或店铺名称；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、勾选查询结果；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、点击确定；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、成功绑定。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52400" y="6438900"/>
            <a:ext cx="786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简易注册首次登陆也可绑定邮助手，使用界面详见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“第四页”。</a:t>
            </a:r>
            <a:endParaRPr lang="zh-CN" altLang="en-US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74372" y="337346"/>
            <a:ext cx="7728228" cy="522771"/>
          </a:xfrm>
        </p:spPr>
        <p:txBody>
          <a:bodyPr/>
          <a:lstStyle/>
          <a:p>
            <a:r>
              <a:rPr lang="zh-CN" altLang="en-US" dirty="0" smtClean="0"/>
              <a:t>三、功能进阶教程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6400" y="977900"/>
            <a:ext cx="934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补充证照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邮助手、邮掌柜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OPC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都可补充证照。</a:t>
            </a:r>
            <a:endParaRPr lang="en-US" altLang="zh-CN" sz="2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 bwMode="auto">
          <a:xfrm>
            <a:off x="927100" y="1600200"/>
            <a:ext cx="2959100" cy="4406900"/>
          </a:xfrm>
          <a:prstGeom prst="roundRect">
            <a:avLst/>
          </a:prstGeom>
          <a:noFill/>
          <a:ln w="22225" algn="ctr">
            <a:solidFill>
              <a:srgbClr val="558ED5"/>
            </a:solidFill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2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endParaRPr lang="zh-CN" altLang="en-US" sz="1600" kern="0" dirty="0" smtClean="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21" name="圆角矩形 20"/>
          <p:cNvSpPr/>
          <p:nvPr/>
        </p:nvSpPr>
        <p:spPr bwMode="auto">
          <a:xfrm>
            <a:off x="4648200" y="1574800"/>
            <a:ext cx="2959100" cy="4406900"/>
          </a:xfrm>
          <a:prstGeom prst="roundRect">
            <a:avLst/>
          </a:prstGeom>
          <a:noFill/>
          <a:ln w="22225" algn="ctr">
            <a:solidFill>
              <a:srgbClr val="558ED5"/>
            </a:solidFill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2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endParaRPr lang="zh-CN" altLang="en-US" sz="1600" kern="0" dirty="0" smtClean="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8216900" y="1524000"/>
            <a:ext cx="2959100" cy="4406900"/>
          </a:xfrm>
          <a:prstGeom prst="roundRect">
            <a:avLst/>
          </a:prstGeom>
          <a:noFill/>
          <a:ln w="22225" algn="ctr">
            <a:solidFill>
              <a:srgbClr val="558ED5"/>
            </a:solidFill>
            <a:round/>
            <a:headEnd/>
            <a:tailEnd/>
          </a:ln>
          <a:extLst/>
        </p:spPr>
        <p:txBody>
          <a:bodyPr lIns="72000" rIns="72000" rtlCol="0" anchor="ctr"/>
          <a:lstStyle/>
          <a:p>
            <a:pPr marL="342900" indent="-342900" algn="ctr" fontAlgn="auto">
              <a:lnSpc>
                <a:spcPts val="22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endParaRPr lang="zh-CN" altLang="en-US" sz="1600" kern="0" dirty="0" smtClean="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89100" y="15875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邮助手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29700" y="1524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邮掌柜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35600" y="15621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OPC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5980668"/>
            <a:ext cx="11620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、拥有“非脱敏权限”的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OPC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用户，方可在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OPC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完善掌柜资质。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、掌柜资料上传，并且通过初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复审后，可开通批销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缴费功能。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t="1802"/>
          <a:stretch>
            <a:fillRect/>
          </a:stretch>
        </p:blipFill>
        <p:spPr bwMode="auto">
          <a:xfrm>
            <a:off x="4962525" y="1993900"/>
            <a:ext cx="2367267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3476" y="2039704"/>
            <a:ext cx="2473324" cy="383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b="12063"/>
          <a:stretch>
            <a:fillRect/>
          </a:stretch>
        </p:blipFill>
        <p:spPr bwMode="auto">
          <a:xfrm>
            <a:off x="8348663" y="2006599"/>
            <a:ext cx="2738437" cy="368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22225" algn="ctr">
          <a:solidFill>
            <a:srgbClr val="558ED5"/>
          </a:solidFill>
          <a:round/>
          <a:headEnd/>
          <a:tailEnd/>
        </a:ln>
        <a:extLst/>
      </a:spPr>
      <a:bodyPr lIns="72000" rIns="72000" anchor="ctr"/>
      <a:lstStyle>
        <a:defPPr marL="342900" indent="-342900" fontAlgn="auto">
          <a:lnSpc>
            <a:spcPts val="2200"/>
          </a:lnSpc>
          <a:spcBef>
            <a:spcPts val="600"/>
          </a:spcBef>
          <a:spcAft>
            <a:spcPts val="0"/>
          </a:spcAft>
          <a:buClr>
            <a:srgbClr val="000000"/>
          </a:buClr>
          <a:buFont typeface="Wingdings" panose="05000000000000000000" pitchFamily="2" charset="2"/>
          <a:buChar char="Ø"/>
          <a:defRPr sz="1600" kern="0" dirty="0" smtClean="0">
            <a:solidFill>
              <a:srgbClr val="000000"/>
            </a:solidFill>
            <a:latin typeface="微软雅黑"/>
            <a:ea typeface="微软雅黑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21725</TotalTime>
  <Words>414</Words>
  <Application>Microsoft Office PowerPoint</Application>
  <PresentationFormat>自定义</PresentationFormat>
  <Paragraphs>86</Paragraphs>
  <Slides>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宋体</vt:lpstr>
      <vt:lpstr>Calibri</vt:lpstr>
      <vt:lpstr>微软雅黑</vt:lpstr>
      <vt:lpstr>Roboto</vt:lpstr>
      <vt:lpstr>Wingdings</vt:lpstr>
      <vt:lpstr>Calibri Light</vt:lpstr>
      <vt:lpstr>Office 主题</vt:lpstr>
      <vt:lpstr>幻灯片 1</vt:lpstr>
      <vt:lpstr>幻灯片 2</vt:lpstr>
      <vt:lpstr>一、阶段入驻流程图</vt:lpstr>
      <vt:lpstr>二、简易注册教程</vt:lpstr>
      <vt:lpstr>三、功能进阶教程</vt:lpstr>
      <vt:lpstr>三、功能进阶教程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zhuo yuan</dc:creator>
  <cp:lastModifiedBy>chengjun</cp:lastModifiedBy>
  <cp:revision>1205</cp:revision>
  <cp:lastPrinted>2017-04-11T03:07:11Z</cp:lastPrinted>
  <dcterms:created xsi:type="dcterms:W3CDTF">2015-01-02T06:19:41Z</dcterms:created>
  <dcterms:modified xsi:type="dcterms:W3CDTF">2018-08-17T08:34:35Z</dcterms:modified>
</cp:coreProperties>
</file>