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7" r:id="rId3"/>
    <p:sldId id="271" r:id="rId5"/>
    <p:sldId id="264" r:id="rId6"/>
    <p:sldId id="259" r:id="rId7"/>
    <p:sldId id="263" r:id="rId8"/>
    <p:sldId id="265" r:id="rId9"/>
    <p:sldId id="267" r:id="rId10"/>
    <p:sldId id="284" r:id="rId11"/>
    <p:sldId id="268" r:id="rId12"/>
    <p:sldId id="266" r:id="rId13"/>
    <p:sldId id="269" r:id="rId14"/>
    <p:sldId id="289" r:id="rId15"/>
    <p:sldId id="270"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辉" initials="李"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115" d="100"/>
          <a:sy n="115"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commentAuthors" Target="commentAuthors.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5" name="图片 4"/>
          <p:cNvPicPr>
            <a:picLocks noChangeAspect="1"/>
          </p:cNvPicPr>
          <p:nvPr/>
        </p:nvPicPr>
        <p:blipFill>
          <a:blip r:embed="rId2" cstate="print"/>
          <a:stretch>
            <a:fillRect/>
          </a:stretch>
        </p:blipFill>
        <p:spPr>
          <a:xfrm>
            <a:off x="-13970" y="5396865"/>
            <a:ext cx="12240260" cy="1470025"/>
          </a:xfrm>
          <a:prstGeom prst="rect">
            <a:avLst/>
          </a:prstGeom>
        </p:spPr>
      </p:pic>
      <p:sp>
        <p:nvSpPr>
          <p:cNvPr id="6" name="文本框 5"/>
          <p:cNvSpPr txBox="1"/>
          <p:nvPr/>
        </p:nvSpPr>
        <p:spPr>
          <a:xfrm>
            <a:off x="1905635" y="2174240"/>
            <a:ext cx="8812530" cy="706755"/>
          </a:xfrm>
          <a:prstGeom prst="rect">
            <a:avLst/>
          </a:prstGeom>
          <a:noFill/>
        </p:spPr>
        <p:txBody>
          <a:bodyPr wrap="square" rtlCol="0">
            <a:spAutoFit/>
          </a:bodyPr>
          <a:p>
            <a:pPr algn="ctr"/>
            <a:r>
              <a:rPr lang="zh-CN" altLang="en-US" sz="4000" b="1"/>
              <a:t>邮掌柜红包雨活动推广要求</a:t>
            </a:r>
            <a:endParaRPr lang="zh-CN" altLang="en-US" sz="4000" b="1"/>
          </a:p>
        </p:txBody>
      </p:sp>
      <p:sp>
        <p:nvSpPr>
          <p:cNvPr id="8" name="文本框 7"/>
          <p:cNvSpPr txBox="1"/>
          <p:nvPr/>
        </p:nvSpPr>
        <p:spPr>
          <a:xfrm>
            <a:off x="6465570" y="4281170"/>
            <a:ext cx="5638800" cy="706755"/>
          </a:xfrm>
          <a:prstGeom prst="rect">
            <a:avLst/>
          </a:prstGeom>
          <a:noFill/>
        </p:spPr>
        <p:txBody>
          <a:bodyPr wrap="square" rtlCol="0">
            <a:spAutoFit/>
          </a:bodyPr>
          <a:p>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中国邮政集团公司电商分销局</a:t>
            </a:r>
            <a:endParaRPr lang="zh-CN" altLang="en-US" sz="2000" b="1">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           2018</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日</a:t>
            </a:r>
            <a:endParaRPr lang="zh-CN" altLang="en-US" sz="20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sp>
        <p:nvSpPr>
          <p:cNvPr id="2" name="文本框 1"/>
          <p:cNvSpPr txBox="1"/>
          <p:nvPr/>
        </p:nvSpPr>
        <p:spPr>
          <a:xfrm>
            <a:off x="542925" y="1944370"/>
            <a:ext cx="11340465" cy="4556125"/>
          </a:xfrm>
          <a:prstGeom prst="rect">
            <a:avLst/>
          </a:prstGeom>
          <a:noFill/>
        </p:spPr>
        <p:txBody>
          <a:bodyPr wrap="square" rtlCol="0" anchor="t">
            <a:spAutoFit/>
          </a:bodyPr>
          <a:p>
            <a:pPr>
              <a:lnSpc>
                <a:spcPct val="110000"/>
              </a:lnSpc>
            </a:pPr>
            <a:r>
              <a:rPr lang="en-US" altLang="zh-CN" sz="2400"/>
              <a:t>      </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截至9月4日，红包雨（优惠券），累计发放65020张，发放金额为876615元，使用30921张，优惠券使用率为47.6%。参与掌柜人数为24251个，平均每个参与的掌柜领取2.7张。</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1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       其中浙江、湖南、山东、江苏、河南、河北行动迅速，地推成效显著，6省合计领取量占总领取量的90.</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浙江湖南遥遥领先，山东枣庄紧随其后。</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1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      内蒙古、甘肃、云南、宁夏、天津、青海、海南、贵州、西藏等非批销重点省份积极参与活动。</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1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      黑龙江、广西、陕西、广东、辽宁、福建等省做为批销重点省，红包雨活动宣传推广尚不到位。</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1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      江西、湖北、安徽的红包领取数量与</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用户数不匹配(江西APP用户数20363个，红包领取量627张；湖北分别为12172个、565张；安徽 为7400个，795张）。</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155065" y="1422400"/>
            <a:ext cx="6251575" cy="521970"/>
          </a:xfrm>
          <a:prstGeom prst="rect">
            <a:avLst/>
          </a:prstGeom>
          <a:noFill/>
        </p:spPr>
        <p:txBody>
          <a:bodyPr wrap="none" rtlCol="0" anchor="t">
            <a:spAutoFit/>
          </a:bodyPr>
          <a:p>
            <a:r>
              <a:rPr lang="zh-CN" altLang="en-US"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各省红包雨优惠券及</a:t>
            </a:r>
            <a:r>
              <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APP</a:t>
            </a:r>
            <a:r>
              <a:rPr lang="zh-CN" altLang="en-US"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发展情况通报</a:t>
            </a:r>
            <a:endParaRPr lang="zh-CN" altLang="en-US"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2" name="图片 1"/>
          <p:cNvPicPr>
            <a:picLocks noChangeAspect="1"/>
          </p:cNvPicPr>
          <p:nvPr/>
        </p:nvPicPr>
        <p:blipFill>
          <a:blip r:embed="rId2"/>
          <a:stretch>
            <a:fillRect/>
          </a:stretch>
        </p:blipFill>
        <p:spPr>
          <a:xfrm>
            <a:off x="2162810" y="1569720"/>
            <a:ext cx="7866380" cy="52412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5" name="图片 4"/>
          <p:cNvPicPr>
            <a:picLocks noChangeAspect="1"/>
          </p:cNvPicPr>
          <p:nvPr/>
        </p:nvPicPr>
        <p:blipFill>
          <a:blip r:embed="rId2" cstate="print"/>
          <a:stretch>
            <a:fillRect/>
          </a:stretch>
        </p:blipFill>
        <p:spPr>
          <a:xfrm>
            <a:off x="-13970" y="5396865"/>
            <a:ext cx="12240260" cy="1470025"/>
          </a:xfrm>
          <a:prstGeom prst="rect">
            <a:avLst/>
          </a:prstGeom>
        </p:spPr>
      </p:pic>
      <p:sp>
        <p:nvSpPr>
          <p:cNvPr id="9" name="任意多边形 8"/>
          <p:cNvSpPr/>
          <p:nvPr>
            <p:custDataLst>
              <p:tags r:id="rId3"/>
            </p:custDataLst>
          </p:nvPr>
        </p:nvSpPr>
        <p:spPr>
          <a:xfrm>
            <a:off x="701643" y="2908046"/>
            <a:ext cx="2340027" cy="912723"/>
          </a:xfrm>
          <a:custGeom>
            <a:avLst/>
            <a:gdLst>
              <a:gd name="connsiteX0" fmla="*/ 0 w 2598058"/>
              <a:gd name="connsiteY0" fmla="*/ 0 h 1103086"/>
              <a:gd name="connsiteX1" fmla="*/ 2046515 w 2598058"/>
              <a:gd name="connsiteY1" fmla="*/ 0 h 1103086"/>
              <a:gd name="connsiteX2" fmla="*/ 2598058 w 2598058"/>
              <a:gd name="connsiteY2" fmla="*/ 551543 h 1103086"/>
              <a:gd name="connsiteX3" fmla="*/ 2046515 w 2598058"/>
              <a:gd name="connsiteY3" fmla="*/ 1103086 h 1103086"/>
              <a:gd name="connsiteX4" fmla="*/ 0 w 2598058"/>
              <a:gd name="connsiteY4" fmla="*/ 1103086 h 1103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8058" h="1103086">
                <a:moveTo>
                  <a:pt x="0" y="0"/>
                </a:moveTo>
                <a:lnTo>
                  <a:pt x="2046515" y="0"/>
                </a:lnTo>
                <a:cubicBezTo>
                  <a:pt x="2351124" y="0"/>
                  <a:pt x="2598058" y="246934"/>
                  <a:pt x="2598058" y="551543"/>
                </a:cubicBezTo>
                <a:cubicBezTo>
                  <a:pt x="2598058" y="856152"/>
                  <a:pt x="2351124" y="1103086"/>
                  <a:pt x="2046515" y="1103086"/>
                </a:cubicBezTo>
                <a:lnTo>
                  <a:pt x="0" y="1103086"/>
                </a:lnTo>
                <a:close/>
              </a:path>
            </a:pathLst>
          </a:custGeom>
          <a:gradFill>
            <a:gsLst>
              <a:gs pos="0">
                <a:srgbClr val="F07780"/>
              </a:gs>
              <a:gs pos="100000">
                <a:srgbClr val="CD9DB9"/>
              </a:gs>
            </a:gsLst>
            <a:lin ang="0" scaled="0"/>
          </a:gradFill>
          <a:ln w="12700" cap="flat" cmpd="sng" algn="ctr">
            <a:noFill/>
            <a:prstDash val="solid"/>
            <a:miter lim="800000"/>
          </a:ln>
          <a:effectLst/>
        </p:spPr>
        <p:txBody>
          <a:bodyPr lIns="0" tIns="0" rIns="0" bIns="0" rtlCol="0" anchor="ctr">
            <a:noAutofit/>
          </a:bodyPr>
          <a:p>
            <a:pPr algn="ctr">
              <a:lnSpc>
                <a:spcPct val="80000"/>
              </a:lnSpc>
              <a:spcAft>
                <a:spcPts val="0"/>
              </a:spcAft>
            </a:pPr>
            <a:r>
              <a:rPr lang="zh-CN" sz="4000" b="1" dirty="0">
                <a:solidFill>
                  <a:schemeClr val="bg2"/>
                </a:solidFill>
                <a:effectLst/>
              </a:rPr>
              <a:t>目录</a:t>
            </a:r>
            <a:endParaRPr lang="zh-CN" sz="4000" b="1" dirty="0">
              <a:solidFill>
                <a:schemeClr val="bg2"/>
              </a:solidFill>
              <a:effectLst/>
            </a:endParaRPr>
          </a:p>
        </p:txBody>
      </p:sp>
      <p:sp>
        <p:nvSpPr>
          <p:cNvPr id="28" name="圆角矩形 16"/>
          <p:cNvSpPr/>
          <p:nvPr>
            <p:custDataLst>
              <p:tags r:id="rId4"/>
            </p:custDataLst>
          </p:nvPr>
        </p:nvSpPr>
        <p:spPr>
          <a:xfrm>
            <a:off x="3526155" y="2131695"/>
            <a:ext cx="7463790" cy="606425"/>
          </a:xfrm>
          <a:prstGeom prst="roundRect">
            <a:avLst>
              <a:gd name="adj" fmla="val 50000"/>
            </a:avLst>
          </a:prstGeom>
          <a:gradFill>
            <a:gsLst>
              <a:gs pos="0">
                <a:srgbClr val="F07780"/>
              </a:gs>
              <a:gs pos="100000">
                <a:srgbClr val="CD9DB9"/>
              </a:gs>
            </a:gsLst>
            <a:lin ang="0" scaled="0"/>
          </a:gradFill>
          <a:ln w="12700" cap="flat" cmpd="sng" algn="ctr">
            <a:noFill/>
            <a:prstDash val="solid"/>
            <a:miter lim="800000"/>
          </a:ln>
          <a:effectLst>
            <a:innerShdw blurRad="63500" dist="50800" dir="13500000">
              <a:prstClr val="black">
                <a:alpha val="20000"/>
              </a:prstClr>
            </a:innerShdw>
          </a:effectLst>
        </p:spPr>
        <p:txBody>
          <a:bodyPr lIns="0" tIns="0" rIns="0" bIns="0" rtlCol="0" anchor="ctr">
            <a:noAutofit/>
          </a:bodyPr>
          <a:p>
            <a:pPr algn="l">
              <a:lnSpc>
                <a:spcPct val="80000"/>
              </a:lnSpc>
              <a:spcAft>
                <a:spcPts val="0"/>
              </a:spcAft>
            </a:pPr>
            <a:r>
              <a:rPr lang="en-US" altLang="zh-CN" sz="2800" b="1" dirty="0">
                <a:solidFill>
                  <a:srgbClr val="FFFFFF"/>
                </a:solidFill>
                <a:effectLst/>
              </a:rPr>
              <a:t> </a:t>
            </a:r>
            <a:r>
              <a:rPr lang="zh-CN" sz="2800" b="1" dirty="0">
                <a:solidFill>
                  <a:srgbClr val="FFFFFF"/>
                </a:solidFill>
                <a:effectLst/>
              </a:rPr>
              <a:t>一、高度重视，</a:t>
            </a:r>
            <a:r>
              <a:rPr lang="zh-CN" sz="2800" b="1" dirty="0">
                <a:solidFill>
                  <a:srgbClr val="FFFFFF"/>
                </a:solidFill>
                <a:effectLst/>
                <a:sym typeface="+mn-ea"/>
              </a:rPr>
              <a:t>充分认识红包雨活动的重要性</a:t>
            </a:r>
            <a:endParaRPr lang="zh-CN" sz="2800" b="1" dirty="0">
              <a:solidFill>
                <a:srgbClr val="FFFFFF"/>
              </a:solidFill>
              <a:effectLst/>
            </a:endParaRPr>
          </a:p>
        </p:txBody>
      </p:sp>
      <p:sp>
        <p:nvSpPr>
          <p:cNvPr id="30" name="圆角矩形 19"/>
          <p:cNvSpPr/>
          <p:nvPr>
            <p:custDataLst>
              <p:tags r:id="rId5"/>
            </p:custDataLst>
          </p:nvPr>
        </p:nvSpPr>
        <p:spPr>
          <a:xfrm>
            <a:off x="3526155" y="3035300"/>
            <a:ext cx="7448550" cy="683895"/>
          </a:xfrm>
          <a:prstGeom prst="roundRect">
            <a:avLst>
              <a:gd name="adj" fmla="val 50000"/>
            </a:avLst>
          </a:prstGeom>
          <a:gradFill>
            <a:gsLst>
              <a:gs pos="0">
                <a:srgbClr val="F07780"/>
              </a:gs>
              <a:gs pos="100000">
                <a:srgbClr val="CD9DB9"/>
              </a:gs>
            </a:gsLst>
            <a:lin ang="0" scaled="0"/>
          </a:gradFill>
          <a:ln w="12700" cap="flat" cmpd="sng" algn="ctr">
            <a:noFill/>
            <a:prstDash val="solid"/>
            <a:miter lim="800000"/>
          </a:ln>
          <a:effectLst>
            <a:innerShdw blurRad="63500" dist="50800" dir="13500000">
              <a:prstClr val="black">
                <a:alpha val="20000"/>
              </a:prstClr>
            </a:innerShdw>
          </a:effectLst>
        </p:spPr>
        <p:txBody>
          <a:bodyPr lIns="0" tIns="0" rIns="0" bIns="0" rtlCol="0" anchor="ctr">
            <a:noAutofit/>
          </a:bodyPr>
          <a:p>
            <a:pPr algn="l">
              <a:lnSpc>
                <a:spcPct val="80000"/>
              </a:lnSpc>
              <a:spcAft>
                <a:spcPts val="0"/>
              </a:spcAft>
            </a:pPr>
            <a:r>
              <a:rPr lang="en-US" altLang="zh-CN" sz="2800" b="1" dirty="0">
                <a:solidFill>
                  <a:srgbClr val="FFFFFF"/>
                </a:solidFill>
                <a:effectLst/>
              </a:rPr>
              <a:t> </a:t>
            </a:r>
            <a:r>
              <a:rPr lang="zh-CN" sz="2800" b="1" dirty="0">
                <a:solidFill>
                  <a:srgbClr val="FFFFFF"/>
                </a:solidFill>
                <a:effectLst/>
              </a:rPr>
              <a:t>二、全覆盖、无死角，加强红包雨的宣传</a:t>
            </a:r>
            <a:endParaRPr lang="zh-CN" sz="2800" b="1" dirty="0">
              <a:solidFill>
                <a:srgbClr val="FFFFFF"/>
              </a:solidFill>
              <a:effectLst/>
            </a:endParaRPr>
          </a:p>
        </p:txBody>
      </p:sp>
      <p:sp>
        <p:nvSpPr>
          <p:cNvPr id="69" name="圆角矩形 22"/>
          <p:cNvSpPr/>
          <p:nvPr>
            <p:custDataLst>
              <p:tags r:id="rId6"/>
            </p:custDataLst>
          </p:nvPr>
        </p:nvSpPr>
        <p:spPr>
          <a:xfrm>
            <a:off x="3525520" y="4045585"/>
            <a:ext cx="7464425" cy="729615"/>
          </a:xfrm>
          <a:prstGeom prst="roundRect">
            <a:avLst>
              <a:gd name="adj" fmla="val 50000"/>
            </a:avLst>
          </a:prstGeom>
          <a:gradFill>
            <a:gsLst>
              <a:gs pos="0">
                <a:srgbClr val="F07780"/>
              </a:gs>
              <a:gs pos="100000">
                <a:srgbClr val="CD9DB9"/>
              </a:gs>
            </a:gsLst>
            <a:lin ang="0" scaled="0"/>
          </a:gradFill>
          <a:ln w="12700" cap="flat" cmpd="sng" algn="ctr">
            <a:noFill/>
            <a:prstDash val="solid"/>
            <a:miter lim="800000"/>
          </a:ln>
          <a:effectLst>
            <a:innerShdw blurRad="63500" dist="50800" dir="13500000">
              <a:prstClr val="black">
                <a:alpha val="20000"/>
              </a:prstClr>
            </a:innerShdw>
          </a:effectLst>
        </p:spPr>
        <p:txBody>
          <a:bodyPr lIns="0" tIns="0" rIns="0" bIns="0" rtlCol="0" anchor="ctr">
            <a:noAutofit/>
          </a:bodyPr>
          <a:p>
            <a:pPr algn="l"/>
            <a:r>
              <a:rPr lang="en-US" altLang="zh-CN" sz="2400" dirty="0">
                <a:solidFill>
                  <a:srgbClr val="FFFFFF"/>
                </a:solidFill>
                <a:effectLst/>
              </a:rPr>
              <a:t> </a:t>
            </a:r>
            <a:r>
              <a:rPr lang="zh-CN" sz="2800" b="1" dirty="0">
                <a:solidFill>
                  <a:schemeClr val="bg1"/>
                </a:solidFill>
                <a:effectLst>
                  <a:outerShdw blurRad="38100" dist="19050" dir="2700000" algn="tl" rotWithShape="0">
                    <a:schemeClr val="dk1">
                      <a:alpha val="40000"/>
                    </a:schemeClr>
                  </a:outerShdw>
                </a:effectLst>
                <a:sym typeface="+mn-ea"/>
              </a:rPr>
              <a:t>三、</a:t>
            </a:r>
            <a:r>
              <a:rPr lang="zh-CN" sz="2800" b="1" dirty="0" smtClean="0">
                <a:solidFill>
                  <a:schemeClr val="bg1"/>
                </a:solidFill>
                <a:effectLst>
                  <a:outerShdw blurRad="38100" dist="19050" dir="2700000" algn="tl" rotWithShape="0">
                    <a:schemeClr val="dk1">
                      <a:alpha val="40000"/>
                    </a:schemeClr>
                  </a:outerShdw>
                </a:effectLst>
                <a:latin typeface="+mn-ea"/>
                <a:cs typeface="+mn-ea"/>
                <a:sym typeface="+mn-ea"/>
              </a:rPr>
              <a:t>提高邮掌柜APP新增用户的审批办理时效</a:t>
            </a:r>
            <a:endParaRPr lang="zh-CN" sz="2800" b="1" dirty="0" smtClean="0">
              <a:solidFill>
                <a:schemeClr val="bg1"/>
              </a:solidFill>
              <a:effectLst>
                <a:outerShdw blurRad="38100" dist="19050" dir="2700000" algn="tl" rotWithShape="0">
                  <a:schemeClr val="dk1">
                    <a:alpha val="40000"/>
                  </a:schemeClr>
                </a:outerShdw>
              </a:effectLst>
              <a:latin typeface="+mn-ea"/>
              <a:cs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grpSp>
        <p:nvGrpSpPr>
          <p:cNvPr id="40" name="组合 39"/>
          <p:cNvGrpSpPr/>
          <p:nvPr/>
        </p:nvGrpSpPr>
        <p:grpSpPr>
          <a:xfrm>
            <a:off x="-4049" y="314178"/>
            <a:ext cx="12881849" cy="6937522"/>
            <a:chOff x="0" y="301131"/>
            <a:chExt cx="12881849" cy="6937522"/>
          </a:xfrm>
        </p:grpSpPr>
        <p:sp>
          <p:nvSpPr>
            <p:cNvPr id="44" name="TextBox 41"/>
            <p:cNvSpPr txBox="1"/>
            <p:nvPr/>
          </p:nvSpPr>
          <p:spPr>
            <a:xfrm>
              <a:off x="1969590" y="301131"/>
              <a:ext cx="309880" cy="460375"/>
            </a:xfrm>
            <a:prstGeom prst="rect">
              <a:avLst/>
            </a:prstGeom>
            <a:noFill/>
          </p:spPr>
          <p:txBody>
            <a:bodyPr wrap="none" rtlCol="0">
              <a:spAutoFit/>
            </a:bodyPr>
            <a:lstStyle/>
            <a:p>
              <a:pPr algn="l" fontAlgn="auto">
                <a:spcBef>
                  <a:spcPts val="0"/>
                </a:spcBef>
                <a:spcAft>
                  <a:spcPts val="0"/>
                </a:spcAft>
                <a:defRPr/>
              </a:pPr>
              <a:endParaRPr lang="zh-CN" altLang="en-US" sz="2400" b="1" dirty="0">
                <a:solidFill>
                  <a:schemeClr val="bg1"/>
                </a:solidFill>
                <a:latin typeface="Franklin Gothic Medium" panose="020B0603020102020204" pitchFamily="34" charset="0"/>
                <a:ea typeface="微软雅黑" panose="020B0503020204020204" pitchFamily="34" charset="-122"/>
              </a:endParaRPr>
            </a:p>
          </p:txBody>
        </p:sp>
        <p:sp>
          <p:nvSpPr>
            <p:cNvPr id="45" name="矩形 44"/>
            <p:cNvSpPr/>
            <p:nvPr/>
          </p:nvSpPr>
          <p:spPr>
            <a:xfrm>
              <a:off x="0" y="7124353"/>
              <a:ext cx="12881849" cy="114300"/>
            </a:xfrm>
            <a:prstGeom prst="rect">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4" name="椭圆 13"/>
          <p:cNvSpPr/>
          <p:nvPr/>
        </p:nvSpPr>
        <p:spPr bwMode="auto">
          <a:xfrm>
            <a:off x="10846196" y="2443488"/>
            <a:ext cx="1446962" cy="1446962"/>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sp>
        <p:nvSpPr>
          <p:cNvPr id="49" name="椭圆 48"/>
          <p:cNvSpPr/>
          <p:nvPr/>
        </p:nvSpPr>
        <p:spPr bwMode="auto">
          <a:xfrm>
            <a:off x="3150661" y="2440948"/>
            <a:ext cx="1446962" cy="1446962"/>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sp>
        <p:nvSpPr>
          <p:cNvPr id="51" name="椭圆 50"/>
          <p:cNvSpPr/>
          <p:nvPr/>
        </p:nvSpPr>
        <p:spPr bwMode="auto">
          <a:xfrm>
            <a:off x="8742018" y="2139330"/>
            <a:ext cx="1971462" cy="197146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220" dirty="0">
                <a:noFill/>
                <a:latin typeface="+mj-lt"/>
                <a:ea typeface="方正超粗黑简体" panose="03000509000000000000" pitchFamily="65" charset="-122"/>
              </a:rPr>
              <a:t>100</a:t>
            </a:r>
            <a:r>
              <a:rPr lang="en-US" altLang="zh-CN" sz="2530" dirty="0">
                <a:noFill/>
                <a:latin typeface="+mj-lt"/>
                <a:ea typeface="方正超粗黑简体" panose="03000509000000000000" pitchFamily="65" charset="-122"/>
              </a:rPr>
              <a:t>%</a:t>
            </a:r>
            <a:endParaRPr lang="zh-CN" altLang="en-US" sz="4220" dirty="0">
              <a:noFill/>
              <a:latin typeface="+mj-lt"/>
              <a:ea typeface="方正超粗黑简体" panose="03000509000000000000" pitchFamily="65" charset="-122"/>
            </a:endParaRPr>
          </a:p>
        </p:txBody>
      </p:sp>
      <p:sp>
        <p:nvSpPr>
          <p:cNvPr id="52" name="饼形 51"/>
          <p:cNvSpPr/>
          <p:nvPr/>
        </p:nvSpPr>
        <p:spPr>
          <a:xfrm>
            <a:off x="5454481" y="2178700"/>
            <a:ext cx="1973148" cy="1973148"/>
          </a:xfrm>
          <a:prstGeom prst="pie">
            <a:avLst>
              <a:gd name="adj1" fmla="val 16219784"/>
              <a:gd name="adj2" fmla="val 16236367"/>
            </a:avLst>
          </a:prstGeom>
          <a:solidFill>
            <a:srgbClr val="3399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85" name="组合 84"/>
          <p:cNvGrpSpPr/>
          <p:nvPr/>
        </p:nvGrpSpPr>
        <p:grpSpPr>
          <a:xfrm>
            <a:off x="9004903" y="2401578"/>
            <a:ext cx="1446962" cy="1446962"/>
            <a:chOff x="8998" y="3844"/>
            <a:chExt cx="2279" cy="2279"/>
          </a:xfrm>
        </p:grpSpPr>
        <p:sp>
          <p:nvSpPr>
            <p:cNvPr id="53" name="椭圆 52"/>
            <p:cNvSpPr/>
            <p:nvPr/>
          </p:nvSpPr>
          <p:spPr bwMode="auto">
            <a:xfrm>
              <a:off x="9028" y="3874"/>
              <a:ext cx="2219" cy="2219"/>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 name="椭圆 53"/>
            <p:cNvSpPr/>
            <p:nvPr/>
          </p:nvSpPr>
          <p:spPr bwMode="auto">
            <a:xfrm>
              <a:off x="8998" y="3844"/>
              <a:ext cx="2279" cy="2279"/>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sp>
          <p:nvSpPr>
            <p:cNvPr id="55" name="矩形 54"/>
            <p:cNvSpPr/>
            <p:nvPr/>
          </p:nvSpPr>
          <p:spPr bwMode="auto">
            <a:xfrm>
              <a:off x="9825" y="4388"/>
              <a:ext cx="734" cy="1064"/>
            </a:xfrm>
            <a:prstGeom prst="rect">
              <a:avLst/>
            </a:prstGeom>
          </p:spPr>
          <p:txBody>
            <a:bodyPr wrap="none">
              <a:spAutoFit/>
            </a:bodyPr>
            <a:lstStyle/>
            <a:p>
              <a:pPr algn="ctr" fontAlgn="auto">
                <a:spcBef>
                  <a:spcPts val="0"/>
                </a:spcBef>
                <a:spcAft>
                  <a:spcPts val="0"/>
                </a:spcAft>
                <a:defRPr/>
              </a:pPr>
              <a:r>
                <a:rPr lang="en-US" sz="3795" dirty="0">
                  <a:solidFill>
                    <a:schemeClr val="tx1">
                      <a:lumMod val="65000"/>
                      <a:lumOff val="35000"/>
                    </a:schemeClr>
                  </a:solidFill>
                  <a:latin typeface="+mj-ea"/>
                  <a:ea typeface="+mn-ea"/>
                </a:rPr>
                <a:t>3</a:t>
              </a:r>
              <a:endParaRPr lang="en-US" sz="3795" dirty="0">
                <a:solidFill>
                  <a:schemeClr val="tx1">
                    <a:lumMod val="65000"/>
                    <a:lumOff val="35000"/>
                  </a:schemeClr>
                </a:solidFill>
                <a:latin typeface="+mj-ea"/>
                <a:ea typeface="+mn-ea"/>
              </a:endParaRPr>
            </a:p>
          </p:txBody>
        </p:sp>
      </p:grpSp>
      <p:grpSp>
        <p:nvGrpSpPr>
          <p:cNvPr id="83" name="组合 82"/>
          <p:cNvGrpSpPr/>
          <p:nvPr/>
        </p:nvGrpSpPr>
        <p:grpSpPr>
          <a:xfrm>
            <a:off x="1069106" y="2050430"/>
            <a:ext cx="2103180" cy="2100162"/>
            <a:chOff x="396" y="3431"/>
            <a:chExt cx="3312" cy="3307"/>
          </a:xfrm>
        </p:grpSpPr>
        <p:sp>
          <p:nvSpPr>
            <p:cNvPr id="263" name="饼形 262"/>
            <p:cNvSpPr/>
            <p:nvPr/>
          </p:nvSpPr>
          <p:spPr>
            <a:xfrm>
              <a:off x="400" y="3431"/>
              <a:ext cx="3107" cy="3107"/>
            </a:xfrm>
            <a:prstGeom prst="pie">
              <a:avLst>
                <a:gd name="adj1" fmla="val 16193512"/>
                <a:gd name="adj2" fmla="val 16200000"/>
              </a:avLst>
            </a:prstGeom>
            <a:solidFill>
              <a:srgbClr val="3399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0" name="椭圆 259"/>
            <p:cNvSpPr/>
            <p:nvPr/>
          </p:nvSpPr>
          <p:spPr bwMode="auto">
            <a:xfrm>
              <a:off x="809" y="3844"/>
              <a:ext cx="2279" cy="2279"/>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sp>
          <p:nvSpPr>
            <p:cNvPr id="35" name="椭圆 34"/>
            <p:cNvSpPr/>
            <p:nvPr/>
          </p:nvSpPr>
          <p:spPr bwMode="auto">
            <a:xfrm>
              <a:off x="396" y="3431"/>
              <a:ext cx="3105" cy="3105"/>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220" dirty="0">
                  <a:noFill/>
                  <a:latin typeface="+mj-lt"/>
                  <a:ea typeface="方正超粗黑简体" panose="03000509000000000000" pitchFamily="65" charset="-122"/>
                </a:rPr>
                <a:t>100</a:t>
              </a:r>
              <a:r>
                <a:rPr lang="en-US" altLang="zh-CN" sz="2530" dirty="0">
                  <a:noFill/>
                  <a:latin typeface="+mj-lt"/>
                  <a:ea typeface="方正超粗黑简体" panose="03000509000000000000" pitchFamily="65" charset="-122"/>
                </a:rPr>
                <a:t>%</a:t>
              </a:r>
              <a:endParaRPr lang="zh-CN" altLang="en-US" sz="4220" dirty="0">
                <a:noFill/>
                <a:latin typeface="+mj-lt"/>
                <a:ea typeface="方正超粗黑简体" panose="03000509000000000000" pitchFamily="65" charset="-122"/>
              </a:endParaRPr>
            </a:p>
          </p:txBody>
        </p:sp>
        <p:sp>
          <p:nvSpPr>
            <p:cNvPr id="36" name="饼形 35"/>
            <p:cNvSpPr/>
            <p:nvPr/>
          </p:nvSpPr>
          <p:spPr>
            <a:xfrm>
              <a:off x="600" y="3631"/>
              <a:ext cx="3107" cy="3107"/>
            </a:xfrm>
            <a:prstGeom prst="pie">
              <a:avLst>
                <a:gd name="adj1" fmla="val 16193512"/>
                <a:gd name="adj2" fmla="val 16200000"/>
              </a:avLst>
            </a:prstGeom>
            <a:solidFill>
              <a:srgbClr val="3399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椭圆 36"/>
            <p:cNvSpPr/>
            <p:nvPr/>
          </p:nvSpPr>
          <p:spPr bwMode="auto">
            <a:xfrm>
              <a:off x="838" y="3874"/>
              <a:ext cx="2219" cy="2219"/>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椭圆 37"/>
            <p:cNvSpPr/>
            <p:nvPr/>
          </p:nvSpPr>
          <p:spPr bwMode="auto">
            <a:xfrm>
              <a:off x="1009" y="4044"/>
              <a:ext cx="2279" cy="2279"/>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sp>
          <p:nvSpPr>
            <p:cNvPr id="39" name="矩形 38"/>
            <p:cNvSpPr/>
            <p:nvPr/>
          </p:nvSpPr>
          <p:spPr bwMode="auto">
            <a:xfrm>
              <a:off x="1610" y="4406"/>
              <a:ext cx="734" cy="1064"/>
            </a:xfrm>
            <a:prstGeom prst="rect">
              <a:avLst/>
            </a:prstGeom>
          </p:spPr>
          <p:txBody>
            <a:bodyPr wrap="none">
              <a:spAutoFit/>
            </a:bodyPr>
            <a:lstStyle/>
            <a:p>
              <a:pPr algn="ctr" fontAlgn="auto">
                <a:spcBef>
                  <a:spcPts val="0"/>
                </a:spcBef>
                <a:spcAft>
                  <a:spcPts val="0"/>
                </a:spcAft>
                <a:defRPr/>
              </a:pPr>
              <a:r>
                <a:rPr lang="en-US" sz="3795" dirty="0">
                  <a:solidFill>
                    <a:schemeClr val="tx1">
                      <a:lumMod val="65000"/>
                      <a:lumOff val="35000"/>
                    </a:schemeClr>
                  </a:solidFill>
                  <a:latin typeface="+mj-ea"/>
                  <a:ea typeface="+mn-ea"/>
                </a:rPr>
                <a:t>1</a:t>
              </a:r>
              <a:endParaRPr lang="en-US" sz="3795" dirty="0">
                <a:solidFill>
                  <a:schemeClr val="tx1">
                    <a:lumMod val="65000"/>
                    <a:lumOff val="35000"/>
                  </a:schemeClr>
                </a:solidFill>
                <a:latin typeface="+mj-ea"/>
                <a:ea typeface="+mn-ea"/>
              </a:endParaRPr>
            </a:p>
          </p:txBody>
        </p:sp>
        <p:cxnSp>
          <p:nvCxnSpPr>
            <p:cNvPr id="57" name="直接连接符 56"/>
            <p:cNvCxnSpPr/>
            <p:nvPr/>
          </p:nvCxnSpPr>
          <p:spPr>
            <a:xfrm>
              <a:off x="712" y="6738"/>
              <a:ext cx="2531" cy="0"/>
            </a:xfrm>
            <a:prstGeom prst="line">
              <a:avLst/>
            </a:prstGeom>
            <a:ln w="6350">
              <a:solidFill>
                <a:srgbClr val="33996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cxnSp>
        <p:nvCxnSpPr>
          <p:cNvPr id="63" name="直接连接符 62"/>
          <p:cNvCxnSpPr/>
          <p:nvPr/>
        </p:nvCxnSpPr>
        <p:spPr>
          <a:xfrm>
            <a:off x="5196614" y="4151862"/>
            <a:ext cx="1607476" cy="0"/>
          </a:xfrm>
          <a:prstGeom prst="line">
            <a:avLst/>
          </a:prstGeom>
          <a:ln w="6350">
            <a:solidFill>
              <a:srgbClr val="8CC94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4967401" y="1821188"/>
            <a:ext cx="1976181" cy="2250650"/>
            <a:chOff x="5566" y="2995"/>
            <a:chExt cx="3112" cy="3544"/>
          </a:xfrm>
        </p:grpSpPr>
        <p:sp>
          <p:nvSpPr>
            <p:cNvPr id="268" name="椭圆 267"/>
            <p:cNvSpPr/>
            <p:nvPr/>
          </p:nvSpPr>
          <p:spPr bwMode="auto">
            <a:xfrm>
              <a:off x="5981" y="2995"/>
              <a:ext cx="2279" cy="2279"/>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grpSp>
          <p:nvGrpSpPr>
            <p:cNvPr id="84" name="组合 83"/>
            <p:cNvGrpSpPr/>
            <p:nvPr/>
          </p:nvGrpSpPr>
          <p:grpSpPr>
            <a:xfrm>
              <a:off x="5566" y="3432"/>
              <a:ext cx="3112" cy="3107"/>
              <a:chOff x="12843" y="3433"/>
              <a:chExt cx="3112" cy="3107"/>
            </a:xfrm>
          </p:grpSpPr>
          <p:sp>
            <p:nvSpPr>
              <p:cNvPr id="9" name="椭圆 8"/>
              <p:cNvSpPr/>
              <p:nvPr/>
            </p:nvSpPr>
            <p:spPr bwMode="auto">
              <a:xfrm>
                <a:off x="13256" y="3846"/>
                <a:ext cx="2279" cy="2279"/>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sp>
            <p:nvSpPr>
              <p:cNvPr id="70" name="椭圆 69"/>
              <p:cNvSpPr/>
              <p:nvPr/>
            </p:nvSpPr>
            <p:spPr bwMode="auto">
              <a:xfrm>
                <a:off x="12843" y="3433"/>
                <a:ext cx="3105" cy="3105"/>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fontAlgn="auto">
                  <a:spcBef>
                    <a:spcPts val="0"/>
                  </a:spcBef>
                  <a:spcAft>
                    <a:spcPts val="0"/>
                  </a:spcAft>
                  <a:defRPr/>
                </a:pPr>
                <a:r>
                  <a:rPr lang="en-US" altLang="zh-CN" sz="4220" dirty="0">
                    <a:noFill/>
                    <a:latin typeface="+mj-lt"/>
                    <a:ea typeface="方正超粗黑简体" panose="03000509000000000000" pitchFamily="65" charset="-122"/>
                  </a:rPr>
                  <a:t>100</a:t>
                </a:r>
                <a:r>
                  <a:rPr lang="en-US" altLang="zh-CN" sz="2530" dirty="0">
                    <a:noFill/>
                    <a:latin typeface="+mj-lt"/>
                    <a:ea typeface="方正超粗黑简体" panose="03000509000000000000" pitchFamily="65" charset="-122"/>
                  </a:rPr>
                  <a:t>%</a:t>
                </a:r>
                <a:endParaRPr lang="zh-CN" altLang="en-US" sz="4220" dirty="0">
                  <a:noFill/>
                  <a:latin typeface="+mj-lt"/>
                  <a:ea typeface="方正超粗黑简体" panose="03000509000000000000" pitchFamily="65" charset="-122"/>
                </a:endParaRPr>
              </a:p>
            </p:txBody>
          </p:sp>
          <p:sp>
            <p:nvSpPr>
              <p:cNvPr id="71" name="饼形 70"/>
              <p:cNvSpPr/>
              <p:nvPr/>
            </p:nvSpPr>
            <p:spPr>
              <a:xfrm>
                <a:off x="12847" y="3433"/>
                <a:ext cx="3107" cy="3107"/>
              </a:xfrm>
              <a:prstGeom prst="pie">
                <a:avLst>
                  <a:gd name="adj1" fmla="val 16231367"/>
                  <a:gd name="adj2" fmla="val 16200000"/>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2" name="椭圆 71"/>
              <p:cNvSpPr/>
              <p:nvPr/>
            </p:nvSpPr>
            <p:spPr bwMode="auto">
              <a:xfrm>
                <a:off x="13285" y="3876"/>
                <a:ext cx="2219" cy="2219"/>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73" name="椭圆 72"/>
              <p:cNvSpPr/>
              <p:nvPr/>
            </p:nvSpPr>
            <p:spPr bwMode="auto">
              <a:xfrm>
                <a:off x="13456" y="4046"/>
                <a:ext cx="2279" cy="2279"/>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sp>
            <p:nvSpPr>
              <p:cNvPr id="74" name="矩形 73"/>
              <p:cNvSpPr/>
              <p:nvPr/>
            </p:nvSpPr>
            <p:spPr bwMode="auto">
              <a:xfrm>
                <a:off x="14083" y="4390"/>
                <a:ext cx="734" cy="1064"/>
              </a:xfrm>
              <a:prstGeom prst="rect">
                <a:avLst/>
              </a:prstGeom>
            </p:spPr>
            <p:txBody>
              <a:bodyPr wrap="none">
                <a:spAutoFit/>
              </a:bodyPr>
              <a:p>
                <a:pPr algn="ctr" fontAlgn="auto">
                  <a:spcBef>
                    <a:spcPts val="0"/>
                  </a:spcBef>
                  <a:spcAft>
                    <a:spcPts val="0"/>
                  </a:spcAft>
                  <a:defRPr/>
                </a:pPr>
                <a:r>
                  <a:rPr lang="en-US" sz="3795" dirty="0">
                    <a:solidFill>
                      <a:schemeClr val="tx1">
                        <a:lumMod val="65000"/>
                        <a:lumOff val="35000"/>
                      </a:schemeClr>
                    </a:solidFill>
                    <a:latin typeface="+mj-ea"/>
                    <a:ea typeface="+mn-ea"/>
                  </a:rPr>
                  <a:t>2</a:t>
                </a:r>
                <a:endParaRPr lang="en-US" sz="3795" dirty="0">
                  <a:solidFill>
                    <a:schemeClr val="tx1">
                      <a:lumMod val="65000"/>
                      <a:lumOff val="35000"/>
                    </a:schemeClr>
                  </a:solidFill>
                  <a:latin typeface="+mj-ea"/>
                  <a:ea typeface="+mn-ea"/>
                </a:endParaRPr>
              </a:p>
            </p:txBody>
          </p:sp>
        </p:grpSp>
      </p:grpSp>
      <p:sp>
        <p:nvSpPr>
          <p:cNvPr id="78" name="椭圆 77"/>
          <p:cNvSpPr/>
          <p:nvPr/>
        </p:nvSpPr>
        <p:spPr bwMode="auto">
          <a:xfrm>
            <a:off x="10973196" y="2570488"/>
            <a:ext cx="1446962" cy="1446962"/>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220" dirty="0">
              <a:solidFill>
                <a:srgbClr val="0087CF"/>
              </a:solidFill>
              <a:latin typeface="+mj-lt"/>
              <a:ea typeface="方正超粗黑简体" panose="03000509000000000000" pitchFamily="65" charset="-122"/>
            </a:endParaRPr>
          </a:p>
        </p:txBody>
      </p:sp>
      <p:cxnSp>
        <p:nvCxnSpPr>
          <p:cNvPr id="81" name="直接连接符 80"/>
          <p:cNvCxnSpPr/>
          <p:nvPr/>
        </p:nvCxnSpPr>
        <p:spPr>
          <a:xfrm>
            <a:off x="8925012" y="4151862"/>
            <a:ext cx="1607476" cy="0"/>
          </a:xfrm>
          <a:prstGeom prst="line">
            <a:avLst/>
          </a:prstGeom>
          <a:ln w="6350">
            <a:solidFill>
              <a:srgbClr val="33996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7" name="文本框 86"/>
          <p:cNvSpPr txBox="1"/>
          <p:nvPr/>
        </p:nvSpPr>
        <p:spPr>
          <a:xfrm>
            <a:off x="408940" y="4357370"/>
            <a:ext cx="4278630" cy="460375"/>
          </a:xfrm>
          <a:prstGeom prst="rect">
            <a:avLst/>
          </a:prstGeom>
          <a:noFill/>
        </p:spPr>
        <p:txBody>
          <a:bodyPr wrap="square" rtlCol="0">
            <a:spAutoFit/>
          </a:bodyPr>
          <a:p>
            <a:r>
              <a:rPr lang="zh-CN" altLang="en-US" sz="2400" b="1"/>
              <a:t>衡量地推成效的重要标准</a:t>
            </a:r>
            <a:endParaRPr lang="zh-CN" altLang="en-US" sz="2400" b="1"/>
          </a:p>
        </p:txBody>
      </p:sp>
      <p:sp>
        <p:nvSpPr>
          <p:cNvPr id="88" name="文本框 87"/>
          <p:cNvSpPr txBox="1"/>
          <p:nvPr/>
        </p:nvSpPr>
        <p:spPr>
          <a:xfrm>
            <a:off x="4415790" y="4360545"/>
            <a:ext cx="3575050" cy="460375"/>
          </a:xfrm>
          <a:prstGeom prst="rect">
            <a:avLst/>
          </a:prstGeom>
          <a:noFill/>
        </p:spPr>
        <p:txBody>
          <a:bodyPr wrap="square" rtlCol="0">
            <a:spAutoFit/>
          </a:bodyPr>
          <a:p>
            <a:r>
              <a:rPr lang="zh-CN" altLang="en-US" sz="2400" b="1"/>
              <a:t>地推访销的“敲门砖”</a:t>
            </a:r>
            <a:endParaRPr lang="zh-CN" altLang="en-US" sz="2400" b="1"/>
          </a:p>
        </p:txBody>
      </p:sp>
      <p:sp>
        <p:nvSpPr>
          <p:cNvPr id="89" name="文本框 88"/>
          <p:cNvSpPr txBox="1"/>
          <p:nvPr/>
        </p:nvSpPr>
        <p:spPr>
          <a:xfrm>
            <a:off x="8433435" y="4360545"/>
            <a:ext cx="3394710" cy="460375"/>
          </a:xfrm>
          <a:prstGeom prst="rect">
            <a:avLst/>
          </a:prstGeom>
          <a:noFill/>
        </p:spPr>
        <p:txBody>
          <a:bodyPr wrap="square" rtlCol="0">
            <a:spAutoFit/>
          </a:bodyPr>
          <a:p>
            <a:r>
              <a:rPr lang="zh-CN" altLang="en-US" sz="2400" b="1"/>
              <a:t>线上赋能的重要手段</a:t>
            </a:r>
            <a:endParaRPr lang="zh-CN" altLang="en-US" sz="2400" b="1"/>
          </a:p>
        </p:txBody>
      </p:sp>
      <p:sp>
        <p:nvSpPr>
          <p:cNvPr id="100" name="文本框 99"/>
          <p:cNvSpPr txBox="1"/>
          <p:nvPr/>
        </p:nvSpPr>
        <p:spPr>
          <a:xfrm>
            <a:off x="80645" y="5471160"/>
            <a:ext cx="4209415" cy="1322070"/>
          </a:xfrm>
          <a:prstGeom prst="rect">
            <a:avLst/>
          </a:prstGeom>
          <a:noFill/>
          <a:ln w="9525">
            <a:noFill/>
          </a:ln>
        </p:spPr>
        <p:txBody>
          <a:bodyPr wrap="square">
            <a:spAutoFit/>
          </a:bodyPr>
          <a:p>
            <a:pPr indent="0"/>
            <a:r>
              <a:rPr lang="zh-CN" sz="2000" b="0">
                <a:latin typeface="微软雅黑" panose="020B0503020204020204" pitchFamily="34" charset="-122"/>
                <a:ea typeface="微软雅黑" panose="020B0503020204020204" pitchFamily="34" charset="-122"/>
              </a:rPr>
              <a:t>邮掌柜红包雨优惠券的领取和使用情况反映了各省是否进行地推走访，是否执行标准动作以及地推走访达成的效果。</a:t>
            </a:r>
            <a:endParaRPr lang="zh-CN" altLang="en-US" sz="2000" b="0">
              <a:latin typeface="微软雅黑" panose="020B0503020204020204" pitchFamily="34" charset="-122"/>
              <a:ea typeface="微软雅黑" panose="020B0503020204020204" pitchFamily="34" charset="-122"/>
            </a:endParaRPr>
          </a:p>
        </p:txBody>
      </p:sp>
      <p:sp>
        <p:nvSpPr>
          <p:cNvPr id="2" name="文本框 1"/>
          <p:cNvSpPr txBox="1"/>
          <p:nvPr/>
        </p:nvSpPr>
        <p:spPr>
          <a:xfrm>
            <a:off x="4415790" y="5471160"/>
            <a:ext cx="3832860" cy="1322070"/>
          </a:xfrm>
          <a:prstGeom prst="rect">
            <a:avLst/>
          </a:prstGeom>
          <a:noFill/>
          <a:ln w="9525">
            <a:noFill/>
          </a:ln>
        </p:spPr>
        <p:txBody>
          <a:bodyPr wrap="square">
            <a:spAutoFit/>
          </a:bodyPr>
          <a:p>
            <a:pPr indent="0"/>
            <a:r>
              <a:rPr lang="zh-CN" sz="2000" b="0">
                <a:latin typeface="微软雅黑" panose="020B0503020204020204" pitchFamily="34" charset="-122"/>
                <a:ea typeface="微软雅黑" panose="020B0503020204020204" pitchFamily="34" charset="-122"/>
              </a:rPr>
              <a:t>红包雨为地推人员提供了有效的工具，地推人员可以通过促销政策和攻略讲解，建立与掌柜联系的桥梁，提升地推的成效。</a:t>
            </a:r>
            <a:endParaRPr lang="zh-CN" altLang="en-US" sz="2000" b="0">
              <a:latin typeface="微软雅黑" panose="020B0503020204020204" pitchFamily="34" charset="-122"/>
              <a:ea typeface="微软雅黑" panose="020B0503020204020204" pitchFamily="34" charset="-122"/>
            </a:endParaRPr>
          </a:p>
        </p:txBody>
      </p:sp>
      <p:sp>
        <p:nvSpPr>
          <p:cNvPr id="3" name="文本框 2"/>
          <p:cNvSpPr txBox="1"/>
          <p:nvPr/>
        </p:nvSpPr>
        <p:spPr>
          <a:xfrm>
            <a:off x="8617585" y="5471160"/>
            <a:ext cx="3026410" cy="1322070"/>
          </a:xfrm>
          <a:prstGeom prst="rect">
            <a:avLst/>
          </a:prstGeom>
          <a:noFill/>
          <a:ln w="9525">
            <a:noFill/>
          </a:ln>
        </p:spPr>
        <p:txBody>
          <a:bodyPr wrap="square">
            <a:spAutoFit/>
          </a:bodyPr>
          <a:p>
            <a:pPr indent="0"/>
            <a:r>
              <a:rPr lang="zh-CN" sz="2000" b="0">
                <a:latin typeface="微软雅黑" panose="020B0503020204020204" pitchFamily="34" charset="-122"/>
                <a:ea typeface="微软雅黑" panose="020B0503020204020204" pitchFamily="34" charset="-122"/>
              </a:rPr>
              <a:t>红包雨受到参加活动掌柜的一致认可、大受好评，口碑相传，有效的提升邮掌柜系统的影响力。</a:t>
            </a:r>
            <a:endParaRPr lang="zh-CN" altLang="en-US" sz="2000" b="0">
              <a:latin typeface="微软雅黑" panose="020B0503020204020204" pitchFamily="34" charset="-122"/>
              <a:ea typeface="微软雅黑" panose="020B0503020204020204" pitchFamily="34" charset="-122"/>
            </a:endParaRPr>
          </a:p>
        </p:txBody>
      </p:sp>
      <p:sp>
        <p:nvSpPr>
          <p:cNvPr id="4" name="文本框 3"/>
          <p:cNvSpPr txBox="1"/>
          <p:nvPr/>
        </p:nvSpPr>
        <p:spPr>
          <a:xfrm>
            <a:off x="441960" y="1580515"/>
            <a:ext cx="7294880" cy="435610"/>
          </a:xfrm>
          <a:prstGeom prst="rect">
            <a:avLst/>
          </a:prstGeom>
          <a:noFill/>
        </p:spPr>
        <p:txBody>
          <a:bodyPr wrap="none" rtlCol="0" anchor="t">
            <a:spAutoFit/>
          </a:bodyPr>
          <a:p>
            <a:pPr algn="l">
              <a:lnSpc>
                <a:spcPct val="80000"/>
              </a:lnSpc>
              <a:spcAft>
                <a:spcPts val="0"/>
              </a:spcAft>
            </a:pPr>
            <a:r>
              <a:rPr lang="zh-CN" sz="2800" b="1" dirty="0">
                <a:solidFill>
                  <a:schemeClr val="accent2">
                    <a:lumMod val="75000"/>
                  </a:schemeClr>
                </a:solidFill>
                <a:effectLst/>
                <a:sym typeface="+mn-ea"/>
              </a:rPr>
              <a:t>一、高度重视，充分认识红包雨活动的重要性</a:t>
            </a:r>
            <a:endParaRPr lang="zh-CN" altLang="en-US" sz="2800" b="1" dirty="0">
              <a:solidFill>
                <a:schemeClr val="accent2">
                  <a:lumMod val="75000"/>
                </a:schemeClr>
              </a:solidFill>
              <a:effectLst/>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5" name="图片 4"/>
          <p:cNvPicPr>
            <a:picLocks noChangeAspect="1"/>
          </p:cNvPicPr>
          <p:nvPr/>
        </p:nvPicPr>
        <p:blipFill>
          <a:blip r:embed="rId2" cstate="print"/>
          <a:stretch>
            <a:fillRect/>
          </a:stretch>
        </p:blipFill>
        <p:spPr>
          <a:xfrm>
            <a:off x="-13970" y="5396865"/>
            <a:ext cx="12240260" cy="1470025"/>
          </a:xfrm>
          <a:prstGeom prst="rect">
            <a:avLst/>
          </a:prstGeom>
        </p:spPr>
      </p:pic>
      <p:sp>
        <p:nvSpPr>
          <p:cNvPr id="2" name="圆角矩形 1"/>
          <p:cNvSpPr/>
          <p:nvPr/>
        </p:nvSpPr>
        <p:spPr>
          <a:xfrm>
            <a:off x="539115" y="2545715"/>
            <a:ext cx="3314065" cy="1093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t>加强红包雨活动地推组织</a:t>
            </a:r>
            <a:endParaRPr lang="zh-CN" altLang="en-US" sz="2800" b="1"/>
          </a:p>
        </p:txBody>
      </p:sp>
      <p:sp>
        <p:nvSpPr>
          <p:cNvPr id="3" name="圆角矩形 2"/>
          <p:cNvSpPr/>
          <p:nvPr/>
        </p:nvSpPr>
        <p:spPr>
          <a:xfrm>
            <a:off x="4461510" y="2562860"/>
            <a:ext cx="3389630" cy="10928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t>加强红包雨活动的督导检查</a:t>
            </a:r>
            <a:endParaRPr lang="zh-CN" altLang="en-US" sz="2800" b="1"/>
          </a:p>
        </p:txBody>
      </p:sp>
      <p:sp>
        <p:nvSpPr>
          <p:cNvPr id="4" name="圆角矩形 3"/>
          <p:cNvSpPr/>
          <p:nvPr/>
        </p:nvSpPr>
        <p:spPr>
          <a:xfrm>
            <a:off x="8395970" y="2545080"/>
            <a:ext cx="3314065" cy="1093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t>规范开展地推工作</a:t>
            </a:r>
            <a:endParaRPr lang="zh-CN" altLang="en-US" sz="2800" b="1"/>
          </a:p>
        </p:txBody>
      </p:sp>
      <p:grpSp>
        <p:nvGrpSpPr>
          <p:cNvPr id="8" name="组合 7"/>
          <p:cNvGrpSpPr/>
          <p:nvPr/>
        </p:nvGrpSpPr>
        <p:grpSpPr>
          <a:xfrm>
            <a:off x="1591310" y="3638550"/>
            <a:ext cx="10163175" cy="1539875"/>
            <a:chOff x="2506" y="5044"/>
            <a:chExt cx="16005" cy="2425"/>
          </a:xfrm>
        </p:grpSpPr>
        <p:grpSp>
          <p:nvGrpSpPr>
            <p:cNvPr id="6" name="组合 5"/>
            <p:cNvGrpSpPr/>
            <p:nvPr/>
          </p:nvGrpSpPr>
          <p:grpSpPr>
            <a:xfrm>
              <a:off x="2506" y="5044"/>
              <a:ext cx="14005" cy="1746"/>
              <a:chOff x="2506" y="5044"/>
              <a:chExt cx="14005" cy="1746"/>
            </a:xfrm>
          </p:grpSpPr>
          <p:sp>
            <p:nvSpPr>
              <p:cNvPr id="9" name="下箭头 8"/>
              <p:cNvSpPr/>
              <p:nvPr/>
            </p:nvSpPr>
            <p:spPr>
              <a:xfrm>
                <a:off x="2809" y="5044"/>
                <a:ext cx="1262" cy="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下箭头 9"/>
              <p:cNvSpPr/>
              <p:nvPr/>
            </p:nvSpPr>
            <p:spPr>
              <a:xfrm>
                <a:off x="9076" y="5071"/>
                <a:ext cx="1238" cy="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下箭头 10"/>
              <p:cNvSpPr/>
              <p:nvPr/>
            </p:nvSpPr>
            <p:spPr>
              <a:xfrm>
                <a:off x="15298" y="5044"/>
                <a:ext cx="1213" cy="9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nvSpPr>
            <p:spPr>
              <a:xfrm>
                <a:off x="2506" y="5968"/>
                <a:ext cx="4004" cy="822"/>
              </a:xfrm>
              <a:prstGeom prst="rect">
                <a:avLst/>
              </a:prstGeom>
              <a:noFill/>
            </p:spPr>
            <p:txBody>
              <a:bodyPr wrap="square" rtlCol="0">
                <a:spAutoFit/>
              </a:bodyPr>
              <a:p>
                <a:r>
                  <a:rPr lang="en-US" altLang="zh-CN" sz="2800" b="1"/>
                  <a:t>7</a:t>
                </a:r>
                <a:r>
                  <a:rPr lang="zh-CN" altLang="en-US" sz="2800" b="1"/>
                  <a:t>个</a:t>
                </a:r>
                <a:r>
                  <a:rPr lang="en-US" altLang="zh-CN" sz="2800" b="1"/>
                  <a:t>“1”</a:t>
                </a:r>
                <a:endParaRPr lang="en-US" altLang="zh-CN"/>
              </a:p>
            </p:txBody>
          </p:sp>
          <p:sp>
            <p:nvSpPr>
              <p:cNvPr id="13" name="文本框 12"/>
              <p:cNvSpPr txBox="1"/>
              <p:nvPr/>
            </p:nvSpPr>
            <p:spPr>
              <a:xfrm>
                <a:off x="8088" y="5941"/>
                <a:ext cx="3057" cy="822"/>
              </a:xfrm>
              <a:prstGeom prst="rect">
                <a:avLst/>
              </a:prstGeom>
              <a:noFill/>
            </p:spPr>
            <p:txBody>
              <a:bodyPr wrap="square" rtlCol="0">
                <a:spAutoFit/>
              </a:bodyPr>
              <a:p>
                <a:r>
                  <a:rPr lang="zh-CN" altLang="en-US" sz="2800" b="1"/>
                  <a:t>帮扶督导</a:t>
                </a:r>
                <a:endParaRPr lang="zh-CN" altLang="en-US" sz="2800" b="1"/>
              </a:p>
            </p:txBody>
          </p:sp>
        </p:grpSp>
        <p:sp>
          <p:nvSpPr>
            <p:cNvPr id="14" name="文本框 13"/>
            <p:cNvSpPr txBox="1"/>
            <p:nvPr/>
          </p:nvSpPr>
          <p:spPr>
            <a:xfrm>
              <a:off x="13299" y="5968"/>
              <a:ext cx="5212" cy="1501"/>
            </a:xfrm>
            <a:prstGeom prst="rect">
              <a:avLst/>
            </a:prstGeom>
            <a:noFill/>
          </p:spPr>
          <p:txBody>
            <a:bodyPr wrap="square" rtlCol="0">
              <a:spAutoFit/>
            </a:bodyPr>
            <a:p>
              <a:r>
                <a:rPr lang="en-US" altLang="zh-CN" sz="2800" b="1">
                  <a:sym typeface="+mn-ea"/>
                </a:rPr>
                <a:t>“</a:t>
              </a:r>
              <a:r>
                <a:rPr lang="en-US" altLang="zh-CN" sz="2800" b="1">
                  <a:latin typeface="微软雅黑" panose="020B0503020204020204" pitchFamily="34" charset="-122"/>
                  <a:ea typeface="微软雅黑" panose="020B0503020204020204" pitchFamily="34" charset="-122"/>
                  <a:cs typeface="微软雅黑" panose="020B0503020204020204" pitchFamily="34" charset="-122"/>
                </a:rPr>
                <a:t>12342</a:t>
              </a:r>
              <a:r>
                <a:rPr lang="en-US" altLang="zh-CN" sz="2800" b="1">
                  <a:sym typeface="+mn-ea"/>
                </a:rPr>
                <a:t>”</a:t>
              </a:r>
              <a:r>
                <a:rPr lang="zh-CN" altLang="en-US" sz="2800" b="1">
                  <a:latin typeface="微软雅黑" panose="020B0503020204020204" pitchFamily="34" charset="-122"/>
                  <a:ea typeface="微软雅黑" panose="020B0503020204020204" pitchFamily="34" charset="-122"/>
                  <a:cs typeface="微软雅黑" panose="020B0503020204020204" pitchFamily="34" charset="-122"/>
                </a:rPr>
                <a:t>地推法</a:t>
              </a:r>
              <a:endParaRPr lang="zh-CN" altLang="en-US" sz="2800" b="1">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800" b="1">
                  <a:latin typeface="微软雅黑" panose="020B0503020204020204" pitchFamily="34" charset="-122"/>
                  <a:ea typeface="微软雅黑" panose="020B0503020204020204" pitchFamily="34" charset="-122"/>
                  <a:cs typeface="微软雅黑" panose="020B0503020204020204" pitchFamily="34" charset="-122"/>
                </a:rPr>
                <a:t>   播放宣传视频</a:t>
              </a:r>
              <a:endParaRPr lang="zh-CN" altLang="en-US" sz="2800" b="1">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00" name="文本框 99"/>
          <p:cNvSpPr txBox="1"/>
          <p:nvPr/>
        </p:nvSpPr>
        <p:spPr>
          <a:xfrm>
            <a:off x="539115" y="1587500"/>
            <a:ext cx="7130415" cy="521970"/>
          </a:xfrm>
          <a:prstGeom prst="rect">
            <a:avLst/>
          </a:prstGeom>
          <a:noFill/>
          <a:ln w="9525">
            <a:noFill/>
          </a:ln>
        </p:spPr>
        <p:txBody>
          <a:bodyPr wrap="square">
            <a:spAutoFit/>
          </a:bodyPr>
          <a:p>
            <a:pPr indent="382270"/>
            <a:r>
              <a:rPr lang="zh-CN" sz="2800" b="1">
                <a:solidFill>
                  <a:schemeClr val="accent2">
                    <a:lumMod val="75000"/>
                  </a:schemeClr>
                </a:solidFill>
                <a:latin typeface="微软雅黑" panose="020B0503020204020204" pitchFamily="34" charset="-122"/>
                <a:ea typeface="微软雅黑" panose="020B0503020204020204" pitchFamily="34" charset="-122"/>
              </a:rPr>
              <a:t>二、全覆盖、无死角，加强红包雨的宣传</a:t>
            </a:r>
            <a:endParaRPr lang="zh-CN" altLang="en-US" sz="2800" b="1">
              <a:solidFill>
                <a:schemeClr val="accent2">
                  <a:lumMod val="7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sp>
        <p:nvSpPr>
          <p:cNvPr id="12" name="文本框 11"/>
          <p:cNvSpPr txBox="1"/>
          <p:nvPr/>
        </p:nvSpPr>
        <p:spPr>
          <a:xfrm>
            <a:off x="824865" y="1658620"/>
            <a:ext cx="4986020" cy="4892675"/>
          </a:xfrm>
          <a:prstGeom prst="rect">
            <a:avLst/>
          </a:prstGeom>
          <a:noFill/>
        </p:spPr>
        <p:txBody>
          <a:bodyPr wrap="square" rtlCol="0">
            <a:spAutoFit/>
          </a:bodyPr>
          <a:p>
            <a:pPr>
              <a:lnSpc>
                <a:spcPct val="150000"/>
              </a:lnSpc>
            </a:pPr>
            <a:r>
              <a:rPr lang="en-US" sz="3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a:t>
            </a:r>
            <a:r>
              <a:rPr lang="en-US" sz="3200" b="1">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3200" b="1">
                <a:solidFill>
                  <a:srgbClr val="FF0000"/>
                </a:solidFill>
                <a:effectLst>
                  <a:outerShdw blurRad="38100" dist="19050" dir="2700000" algn="tl" rotWithShape="0">
                    <a:schemeClr val="dk1">
                      <a:alpha val="40000"/>
                    </a:schemeClr>
                  </a:outerShdw>
                </a:effectLst>
                <a:sym typeface="+mn-ea"/>
              </a:rPr>
              <a:t>7</a:t>
            </a:r>
            <a:r>
              <a:rPr lang="zh-CN" altLang="en-US" sz="3200" b="1">
                <a:solidFill>
                  <a:srgbClr val="FF0000"/>
                </a:solidFill>
                <a:effectLst>
                  <a:outerShdw blurRad="38100" dist="19050" dir="2700000" algn="tl" rotWithShape="0">
                    <a:schemeClr val="dk1">
                      <a:alpha val="40000"/>
                    </a:schemeClr>
                  </a:outerShdw>
                </a:effectLst>
                <a:sym typeface="+mn-ea"/>
              </a:rPr>
              <a:t>个</a:t>
            </a:r>
            <a:r>
              <a:rPr lang="en-US" altLang="zh-CN" sz="3200" b="1">
                <a:solidFill>
                  <a:srgbClr val="FF0000"/>
                </a:solidFill>
                <a:effectLst>
                  <a:outerShdw blurRad="38100" dist="19050" dir="2700000" algn="tl" rotWithShape="0">
                    <a:schemeClr val="dk1">
                      <a:alpha val="40000"/>
                    </a:schemeClr>
                  </a:outerShdw>
                </a:effectLst>
                <a:sym typeface="+mn-ea"/>
              </a:rPr>
              <a:t>“1”</a:t>
            </a:r>
            <a:r>
              <a:rPr lang="zh-CN" altLang="en-US" sz="3200" b="1">
                <a:solidFill>
                  <a:srgbClr val="FF0000"/>
                </a:solidFill>
                <a:effectLst>
                  <a:outerShdw blurRad="38100" dist="19050" dir="2700000" algn="tl" rotWithShape="0">
                    <a:schemeClr val="dk1">
                      <a:alpha val="40000"/>
                    </a:schemeClr>
                  </a:outerShdw>
                </a:effectLst>
                <a:sym typeface="+mn-ea"/>
              </a:rPr>
              <a:t>：</a:t>
            </a:r>
            <a:endParaRPr lang="en-US" sz="3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3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a:t>
            </a:r>
            <a:r>
              <a:rPr sz="2400" b="1">
                <a:latin typeface="微软雅黑" panose="020B0503020204020204" pitchFamily="34" charset="-122"/>
                <a:ea typeface="微软雅黑" panose="020B0503020204020204" pitchFamily="34" charset="-122"/>
                <a:cs typeface="微软雅黑" panose="020B0503020204020204" pitchFamily="34" charset="-122"/>
              </a:rPr>
              <a:t>在掌柜微信群发一张“邮掌柜红包雨”攻略图；在邮乐购店张贴一张“邮掌柜红包雨”攻略图；每天红包雨降临前10分钟，红包雨开始后10分钟、红包雨结束前10分钟通过邮掌柜微信群提醒一次；指导掌柜抢一次红包，使用一次红包。</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6864985" y="1658620"/>
            <a:ext cx="4471035" cy="51238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5" name="图片 4"/>
          <p:cNvPicPr>
            <a:picLocks noChangeAspect="1"/>
          </p:cNvPicPr>
          <p:nvPr/>
        </p:nvPicPr>
        <p:blipFill>
          <a:blip r:embed="rId2" cstate="print"/>
          <a:stretch>
            <a:fillRect/>
          </a:stretch>
        </p:blipFill>
        <p:spPr>
          <a:xfrm>
            <a:off x="-13970" y="5396865"/>
            <a:ext cx="12240260" cy="1470025"/>
          </a:xfrm>
          <a:prstGeom prst="rect">
            <a:avLst/>
          </a:prstGeom>
        </p:spPr>
      </p:pic>
      <p:sp>
        <p:nvSpPr>
          <p:cNvPr id="12" name="文本框 11"/>
          <p:cNvSpPr txBox="1"/>
          <p:nvPr/>
        </p:nvSpPr>
        <p:spPr>
          <a:xfrm>
            <a:off x="1226185" y="1641475"/>
            <a:ext cx="9090025" cy="3099435"/>
          </a:xfrm>
          <a:prstGeom prst="rect">
            <a:avLst/>
          </a:prstGeom>
          <a:noFill/>
        </p:spPr>
        <p:txBody>
          <a:bodyPr wrap="square" rtlCol="0">
            <a:spAutoFit/>
          </a:bodyPr>
          <a:p>
            <a:pPr>
              <a:lnSpc>
                <a:spcPct val="150000"/>
              </a:lnSpc>
            </a:pPr>
            <a:r>
              <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帮扶督导：</a:t>
            </a:r>
            <a:endParaRPr lang="zh-CN" altLang="en-US" sz="32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60000"/>
              </a:lnSpc>
            </a:pPr>
            <a:r>
              <a:rPr sz="2400" b="1">
                <a:latin typeface="微软雅黑" panose="020B0503020204020204" pitchFamily="34" charset="-122"/>
                <a:ea typeface="微软雅黑" panose="020B0503020204020204" pitchFamily="34" charset="-122"/>
                <a:cs typeface="微软雅黑" panose="020B0503020204020204" pitchFamily="34" charset="-122"/>
              </a:rPr>
              <a:t>      各省邮政公司要加强对支局和地推人员的再培训，通过帮扶督导、电话抽查等方式确保每一个支局人员和地推人员熟练掌握邮掌柜红包雨的活动规则，并通过每日红包雨领取和使用情况数据对本省活动开展情况进行实时调度。</a:t>
            </a:r>
            <a:endParaRPr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5" name="图片 4"/>
          <p:cNvPicPr>
            <a:picLocks noChangeAspect="1"/>
          </p:cNvPicPr>
          <p:nvPr/>
        </p:nvPicPr>
        <p:blipFill>
          <a:blip r:embed="rId2" cstate="print"/>
          <a:stretch>
            <a:fillRect/>
          </a:stretch>
        </p:blipFill>
        <p:spPr>
          <a:xfrm>
            <a:off x="-13970" y="5396865"/>
            <a:ext cx="12240260" cy="1470025"/>
          </a:xfrm>
          <a:prstGeom prst="rect">
            <a:avLst/>
          </a:prstGeom>
        </p:spPr>
      </p:pic>
      <p:sp>
        <p:nvSpPr>
          <p:cNvPr id="12" name="文本框 11"/>
          <p:cNvSpPr txBox="1"/>
          <p:nvPr/>
        </p:nvSpPr>
        <p:spPr>
          <a:xfrm>
            <a:off x="1098550" y="1959610"/>
            <a:ext cx="9759950" cy="2491740"/>
          </a:xfrm>
          <a:prstGeom prst="rect">
            <a:avLst/>
          </a:prstGeom>
          <a:noFill/>
        </p:spPr>
        <p:txBody>
          <a:bodyPr wrap="square" rtlCol="0">
            <a:spAutoFit/>
          </a:bodyPr>
          <a:p>
            <a:pPr>
              <a:lnSpc>
                <a:spcPct val="150000"/>
              </a:lnSpc>
            </a:pPr>
            <a:r>
              <a:rPr lang="en-US" altLang="zh-CN" sz="3200" b="1">
                <a:sym typeface="+mn-ea"/>
              </a:rPr>
              <a:t>    </a:t>
            </a:r>
            <a:r>
              <a:rPr lang="en-US" altLang="zh-CN" sz="3200" b="1">
                <a:solidFill>
                  <a:srgbClr val="FF0000"/>
                </a:solidFill>
                <a:sym typeface="+mn-ea"/>
              </a:rPr>
              <a:t>“</a:t>
            </a:r>
            <a:r>
              <a:rPr lang="en-US" altLang="zh-CN" sz="3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12342</a:t>
            </a:r>
            <a:r>
              <a:rPr lang="en-US" altLang="zh-CN" sz="3200" b="1">
                <a:solidFill>
                  <a:srgbClr val="FF0000"/>
                </a:solidFill>
                <a:sym typeface="+mn-ea"/>
              </a:rPr>
              <a:t>”</a:t>
            </a:r>
            <a:r>
              <a:rPr lang="zh-CN" altLang="en-US" sz="3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地推法：</a:t>
            </a:r>
            <a:endParaRPr lang="zh-CN" altLang="en-US" sz="32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sz="2400" b="1">
                <a:latin typeface="微软雅黑" panose="020B0503020204020204" pitchFamily="34" charset="-122"/>
                <a:ea typeface="微软雅黑" panose="020B0503020204020204" pitchFamily="34" charset="-122"/>
                <a:cs typeface="微软雅黑" panose="020B0503020204020204" pitchFamily="34" charset="-122"/>
              </a:rPr>
              <a:t>       成立1个联合地推小组，使用邮助手和邮掌柜APP2个工具，进行3轮地推，按照“准备、巡店、促单和总结”4个步骤，推广好“红包雨”促销、全网定制“大单品”2项政策</a:t>
            </a:r>
            <a:r>
              <a:rPr lang="zh-CN" sz="2400" b="1">
                <a:latin typeface="微软雅黑" panose="020B0503020204020204" pitchFamily="34" charset="-122"/>
                <a:ea typeface="微软雅黑" panose="020B0503020204020204" pitchFamily="34" charset="-122"/>
                <a:cs typeface="微软雅黑" panose="020B0503020204020204" pitchFamily="34" charset="-122"/>
              </a:rPr>
              <a:t>。</a:t>
            </a:r>
            <a:endParaRPr lang="zh-CN"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5" name="图片 4"/>
          <p:cNvPicPr>
            <a:picLocks noChangeAspect="1"/>
          </p:cNvPicPr>
          <p:nvPr/>
        </p:nvPicPr>
        <p:blipFill>
          <a:blip r:embed="rId2" cstate="print"/>
          <a:stretch>
            <a:fillRect/>
          </a:stretch>
        </p:blipFill>
        <p:spPr>
          <a:xfrm>
            <a:off x="-13970" y="5396865"/>
            <a:ext cx="12240260" cy="1470025"/>
          </a:xfrm>
          <a:prstGeom prst="rect">
            <a:avLst/>
          </a:prstGeom>
        </p:spPr>
      </p:pic>
      <p:sp>
        <p:nvSpPr>
          <p:cNvPr id="100" name="文本框 99"/>
          <p:cNvSpPr txBox="1"/>
          <p:nvPr/>
        </p:nvSpPr>
        <p:spPr>
          <a:xfrm>
            <a:off x="1022985" y="1906270"/>
            <a:ext cx="10146665" cy="3046095"/>
          </a:xfrm>
          <a:prstGeom prst="rect">
            <a:avLst/>
          </a:prstGeom>
          <a:noFill/>
          <a:ln w="9525">
            <a:noFill/>
          </a:ln>
        </p:spPr>
        <p:txBody>
          <a:bodyPr wrap="square">
            <a:spAutoFit/>
          </a:bodyPr>
          <a:p>
            <a:pPr indent="381000">
              <a:lnSpc>
                <a:spcPct val="200000"/>
              </a:lnSpc>
            </a:pPr>
            <a:r>
              <a:rPr lang="en-US" altLang="zh-CN" sz="2400" b="0">
                <a:latin typeface="微软雅黑" panose="020B0503020204020204" pitchFamily="34" charset="-122"/>
                <a:ea typeface="微软雅黑" panose="020B0503020204020204" pitchFamily="34" charset="-122"/>
                <a:cs typeface="微软雅黑" panose="020B0503020204020204" pitchFamily="34" charset="-122"/>
              </a:rPr>
              <a:t>  </a:t>
            </a:r>
            <a:r>
              <a:rPr lang="zh-CN" sz="2400" b="1">
                <a:latin typeface="微软雅黑" panose="020B0503020204020204" pitchFamily="34" charset="-122"/>
                <a:ea typeface="微软雅黑" panose="020B0503020204020204" pitchFamily="34" charset="-122"/>
                <a:cs typeface="微软雅黑" panose="020B0503020204020204" pitchFamily="34" charset="-122"/>
              </a:rPr>
              <a:t>初审单位需在24小时内完成审核，邮乐需于初审通过24小时内完成复审，即掌柜提交资料后需于48小时内完成审核。初审单位要及时关注审核状态，对于审核未通过的掌柜及时完善审批材料，重新提交审核，对于审核通过的掌柜要指导其领取新手红包并下单使用。</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850900" y="1607185"/>
            <a:ext cx="9003030" cy="521970"/>
          </a:xfrm>
          <a:prstGeom prst="rect">
            <a:avLst/>
          </a:prstGeom>
          <a:noFill/>
        </p:spPr>
        <p:txBody>
          <a:bodyPr wrap="square" rtlCol="0" anchor="t">
            <a:spAutoFit/>
          </a:bodyPr>
          <a:p>
            <a:pPr algn="ctr"/>
            <a:r>
              <a:rPr lang="zh-CN" sz="2800" b="1" dirty="0">
                <a:solidFill>
                  <a:schemeClr val="accent2">
                    <a:lumMod val="7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三、</a:t>
            </a:r>
            <a:r>
              <a:rPr lang="zh-CN" sz="2800" b="1" dirty="0" smtClean="0">
                <a:solidFill>
                  <a:schemeClr val="accent2">
                    <a:lumMod val="7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提高邮掌柜APP新增用户的审批办理时效</a:t>
            </a:r>
            <a:endParaRPr lang="zh-CN" altLang="en-US" sz="2800" b="1" dirty="0" smtClean="0">
              <a:solidFill>
                <a:schemeClr val="accent2">
                  <a:lumMod val="7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4130" y="1270"/>
            <a:ext cx="12239625" cy="1421130"/>
          </a:xfrm>
          <a:prstGeom prst="rect">
            <a:avLst/>
          </a:prstGeom>
        </p:spPr>
      </p:pic>
      <p:pic>
        <p:nvPicPr>
          <p:cNvPr id="5" name="图片 4"/>
          <p:cNvPicPr>
            <a:picLocks noChangeAspect="1"/>
          </p:cNvPicPr>
          <p:nvPr/>
        </p:nvPicPr>
        <p:blipFill>
          <a:blip r:embed="rId2" cstate="print"/>
          <a:stretch>
            <a:fillRect/>
          </a:stretch>
        </p:blipFill>
        <p:spPr>
          <a:xfrm>
            <a:off x="-13970" y="5396865"/>
            <a:ext cx="12240260" cy="1470025"/>
          </a:xfrm>
          <a:prstGeom prst="rect">
            <a:avLst/>
          </a:prstGeom>
        </p:spPr>
      </p:pic>
      <p:sp>
        <p:nvSpPr>
          <p:cNvPr id="100" name="文本框 99"/>
          <p:cNvSpPr txBox="1"/>
          <p:nvPr/>
        </p:nvSpPr>
        <p:spPr>
          <a:xfrm>
            <a:off x="463550" y="1422400"/>
            <a:ext cx="11284585" cy="3784600"/>
          </a:xfrm>
          <a:prstGeom prst="rect">
            <a:avLst/>
          </a:prstGeom>
          <a:noFill/>
          <a:ln w="9525">
            <a:noFill/>
          </a:ln>
        </p:spPr>
        <p:txBody>
          <a:bodyPr wrap="square">
            <a:spAutoFit/>
          </a:bodyPr>
          <a:p>
            <a:pPr indent="381000">
              <a:lnSpc>
                <a:spcPct val="200000"/>
              </a:lnSpc>
            </a:pPr>
            <a:r>
              <a:rPr lang="en-US" sz="2400" b="1">
                <a:latin typeface="微软雅黑" panose="020B0503020204020204" pitchFamily="34" charset="-122"/>
                <a:ea typeface="微软雅黑" panose="020B0503020204020204" pitchFamily="34" charset="-122"/>
                <a:cs typeface="微软雅黑" panose="020B0503020204020204" pitchFamily="34" charset="-122"/>
              </a:rPr>
              <a:t>  </a:t>
            </a:r>
            <a:r>
              <a:rPr sz="2400" b="1">
                <a:latin typeface="微软雅黑" panose="020B0503020204020204" pitchFamily="34" charset="-122"/>
                <a:ea typeface="微软雅黑" panose="020B0503020204020204" pitchFamily="34" charset="-122"/>
                <a:cs typeface="微软雅黑" panose="020B0503020204020204" pitchFamily="34" charset="-122"/>
              </a:rPr>
              <a:t>红包雨活动开展情况是衡量本次919活动的一个重要指标，集团每日将红包雨领取使用情况通过“农村电商分管副总群”、“农村电商批销业务重点省交流”、“农村电商总动员”等群通报。请各省按照上述要求，全面加强红包雨宣传，做好邮掌柜APP下载注册、地推访销等工作，激活存量，提升增量，助推919活动批销目标的圆满完成。</a:t>
            </a:r>
            <a:endParaRPr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2070" y="5085080"/>
            <a:ext cx="12241530" cy="1805940"/>
          </a:xfrm>
          <a:prstGeom prst="rect">
            <a:avLst/>
          </a:prstGeom>
          <a:solidFill>
            <a:srgbClr val="E70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p:cNvPicPr>
            <a:picLocks noChangeAspect="1"/>
          </p:cNvPicPr>
          <p:nvPr/>
        </p:nvPicPr>
        <p:blipFill>
          <a:blip r:embed="rId1"/>
          <a:stretch>
            <a:fillRect/>
          </a:stretch>
        </p:blipFill>
        <p:spPr>
          <a:xfrm>
            <a:off x="-24130" y="1270"/>
            <a:ext cx="12239625" cy="1421130"/>
          </a:xfrm>
          <a:prstGeom prst="rect">
            <a:avLst/>
          </a:prstGeom>
        </p:spPr>
      </p:pic>
      <p:sp>
        <p:nvSpPr>
          <p:cNvPr id="100" name="文本框 99"/>
          <p:cNvSpPr txBox="1"/>
          <p:nvPr/>
        </p:nvSpPr>
        <p:spPr>
          <a:xfrm>
            <a:off x="977900" y="1630680"/>
            <a:ext cx="9933940" cy="2896870"/>
          </a:xfrm>
          <a:prstGeom prst="rect">
            <a:avLst/>
          </a:prstGeom>
          <a:noFill/>
          <a:ln w="9525">
            <a:noFill/>
          </a:ln>
        </p:spPr>
        <p:txBody>
          <a:bodyPr wrap="square">
            <a:spAutoFit/>
          </a:bodyPr>
          <a:p>
            <a:pPr indent="381000">
              <a:lnSpc>
                <a:spcPct val="120000"/>
              </a:lnSpc>
            </a:pPr>
            <a:r>
              <a:rPr lang="en-US" altLang="zh-CN" sz="3600" b="0">
                <a:ea typeface="宋体" panose="02010600030101010101" pitchFamily="2" charset="-122"/>
              </a:rPr>
              <a:t> </a:t>
            </a:r>
            <a:r>
              <a:rPr lang="en-US" altLang="zh-CN" sz="3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4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做好汇报工作</a:t>
            </a:r>
            <a:endParaRPr lang="zh-CN" altLang="en-US" sz="4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indent="381000">
              <a:lnSpc>
                <a:spcPct val="120000"/>
              </a:lnSpc>
            </a:pPr>
            <a:endParaRPr lang="zh-CN" altLang="en-US" sz="4000" b="0">
              <a:ea typeface="宋体" panose="02010600030101010101" pitchFamily="2" charset="-122"/>
            </a:endParaRPr>
          </a:p>
          <a:p>
            <a:pPr indent="381000">
              <a:lnSpc>
                <a:spcPct val="120000"/>
              </a:lnSpc>
            </a:pPr>
            <a:r>
              <a:rPr lang="zh-CN" sz="3600" b="1">
                <a:ea typeface="宋体" panose="02010600030101010101" pitchFamily="2" charset="-122"/>
              </a:rPr>
              <a:t>   </a:t>
            </a:r>
            <a:r>
              <a:rPr lang="zh-CN" sz="3600" b="1">
                <a:latin typeface="微软雅黑" panose="020B0503020204020204" pitchFamily="34" charset="-122"/>
                <a:ea typeface="微软雅黑" panose="020B0503020204020204" pitchFamily="34" charset="-122"/>
                <a:cs typeface="微软雅黑" panose="020B0503020204020204" pitchFamily="34" charset="-122"/>
              </a:rPr>
              <a:t> 请各省渠道平台部领导尽快给省公司总经理和分管领导汇报培训有关要求，确保信息畅通。</a:t>
            </a:r>
            <a:endParaRPr lang="zh-CN" altLang="en-US" sz="3600" b="1">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2070" y="5085080"/>
            <a:ext cx="12241530" cy="1805940"/>
          </a:xfrm>
          <a:prstGeom prst="rect">
            <a:avLst/>
          </a:prstGeom>
          <a:solidFill>
            <a:srgbClr val="E70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p:cNvPicPr>
            <a:picLocks noChangeAspect="1"/>
          </p:cNvPicPr>
          <p:nvPr/>
        </p:nvPicPr>
        <p:blipFill>
          <a:blip r:embed="rId1"/>
          <a:stretch>
            <a:fillRect/>
          </a:stretch>
        </p:blipFill>
        <p:spPr>
          <a:xfrm>
            <a:off x="-24130" y="1270"/>
            <a:ext cx="12239625" cy="1421130"/>
          </a:xfrm>
          <a:prstGeom prst="rect">
            <a:avLst/>
          </a:prstGeom>
        </p:spPr>
      </p:pic>
      <p:sp>
        <p:nvSpPr>
          <p:cNvPr id="3" name="文本框 2"/>
          <p:cNvSpPr txBox="1"/>
          <p:nvPr/>
        </p:nvSpPr>
        <p:spPr>
          <a:xfrm>
            <a:off x="3912235" y="2792730"/>
            <a:ext cx="4368165" cy="922020"/>
          </a:xfrm>
          <a:prstGeom prst="rect">
            <a:avLst/>
          </a:prstGeom>
          <a:noFill/>
        </p:spPr>
        <p:txBody>
          <a:bodyPr wrap="square" rtlCol="0">
            <a:spAutoFit/>
            <a:scene3d>
              <a:camera prst="orthographicFront"/>
              <a:lightRig rig="threePt" dir="t"/>
            </a:scene3d>
          </a:bodyPr>
          <a:p>
            <a:pPr algn="dist"/>
            <a:r>
              <a:rPr lang="zh-CN" altLang="en-US" sz="5400">
                <a:ln w="6600">
                  <a:solidFill>
                    <a:schemeClr val="accent2"/>
                  </a:solidFill>
                  <a:prstDash val="solid"/>
                </a:ln>
                <a:solidFill>
                  <a:srgbClr val="FFFFFF"/>
                </a:solidFill>
                <a:effectLst>
                  <a:outerShdw dist="38100" dir="2700000" algn="tl" rotWithShape="0">
                    <a:schemeClr val="accent2"/>
                  </a:outerShdw>
                </a:effectLst>
                <a:sym typeface="+mn-ea"/>
              </a:rPr>
              <a:t>谢</a:t>
            </a:r>
            <a:r>
              <a:rPr lang="zh-CN" altLang="en-US" sz="5400">
                <a:ln w="6600">
                  <a:solidFill>
                    <a:schemeClr val="accent2"/>
                  </a:solidFill>
                  <a:prstDash val="solid"/>
                </a:ln>
                <a:solidFill>
                  <a:srgbClr val="FFFFFF"/>
                </a:solidFill>
                <a:effectLst>
                  <a:outerShdw dist="38100" dir="2700000" algn="tl" rotWithShape="0">
                    <a:schemeClr val="accent2"/>
                  </a:outerShdw>
                </a:effectLst>
              </a:rPr>
              <a:t>谢大家</a:t>
            </a:r>
            <a:endParaRPr lang="zh-CN" altLang="en-US" sz="5400">
              <a:ln w="6600">
                <a:solidFill>
                  <a:schemeClr val="accent2"/>
                </a:solidFill>
                <a:prstDash val="solid"/>
              </a:ln>
              <a:solidFill>
                <a:srgbClr val="FFFFFF"/>
              </a:solidFill>
              <a:effectLst>
                <a:outerShdw dist="38100" dir="2700000" algn="tl" rotWithShape="0">
                  <a:schemeClr val="accent2"/>
                </a:outerShdw>
              </a:effectLst>
            </a:endParaRPr>
          </a:p>
        </p:txBody>
      </p:sp>
    </p:spTree>
    <p:custDataLst>
      <p:tags r:id="rId2"/>
    </p:custDataLst>
  </p:cSld>
  <p:clrMapOvr>
    <a:masterClrMapping/>
  </p:clrMapOvr>
  <p:transition/>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custom"/>
  <p:tag name="KSO_WM_TEMPLATE_INDEX" val="20184553"/>
</p:tagLst>
</file>

<file path=ppt/tags/tag2.xml><?xml version="1.0" encoding="utf-8"?>
<p:tagLst xmlns:p="http://schemas.openxmlformats.org/presentationml/2006/main">
  <p:tag name="KSO_WM_TAG_VERSION" val="1.0"/>
  <p:tag name="KSO_WM_TEMPLATE_CATEGORY" val="custom"/>
  <p:tag name="KSO_WM_TEMPLATE_INDEX" val="20184553"/>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4.xml><?xml version="1.0" encoding="utf-8"?>
<p:tagLst xmlns:p="http://schemas.openxmlformats.org/presentationml/2006/main">
  <p:tag name="KSO_WM_TAG_VERSION" val="1.0"/>
  <p:tag name="KSO_WM_BEAUTIFY_FLAG" val="#wm#"/>
  <p:tag name="KSO_WM_TEMPLATE_CATEGORY" val="diagram"/>
  <p:tag name="KSO_WM_TEMPLATE_INDEX" val="20165054"/>
  <p:tag name="KSO_WM_UNIT_TYPE" val="p_h_f"/>
  <p:tag name="KSO_WM_UNIT_INDEX" val="1_1_1"/>
  <p:tag name="KSO_WM_UNIT_ID" val="diagram20165054_2*p_h_f*1_1_1"/>
  <p:tag name="KSO_WM_UNIT_LAYERLEVEL" val="1_1_1"/>
  <p:tag name="KSO_WM_UNIT_VALUE" val="36"/>
  <p:tag name="KSO_WM_UNIT_HIGHLIGHT" val="0"/>
  <p:tag name="KSO_WM_UNIT_COMPATIBLE" val="0"/>
  <p:tag name="KSO_WM_UNIT_CLEAR" val="0"/>
  <p:tag name="KSO_WM_UNIT_PRESET_TEXT_INDEX" val="3"/>
  <p:tag name="KSO_WM_UNIT_PRESET_TEXT_LEN" val="5"/>
  <p:tag name="KSO_WM_UNIT_BIND_DECORATION_IDS" val="diagram20165054_2*p_i*1_4;diagram20165054_2*p_i*1_3"/>
  <p:tag name="KSO_WM_DIAGRAM_GROUP_CODE" val="p1-1"/>
  <p:tag name="KSO_WM_UNIT_FILL_FORE_SCHEMECOLOR_INDEX" val="5"/>
  <p:tag name="KSO_WM_UNIT_FILL_TYPE" val="1"/>
  <p:tag name="KSO_WM_UNIT_TEXT_FILL_FORE_SCHEMECOLOR_INDEX" val="14"/>
  <p:tag name="KSO_WM_UNIT_TEXT_FILL_TYPE" val="1"/>
</p:tagLst>
</file>

<file path=ppt/tags/tag5.xml><?xml version="1.0" encoding="utf-8"?>
<p:tagLst xmlns:p="http://schemas.openxmlformats.org/presentationml/2006/main">
  <p:tag name="KSO_WM_TAG_VERSION" val="1.0"/>
  <p:tag name="KSO_WM_BEAUTIFY_FLAG" val="#wm#"/>
  <p:tag name="KSO_WM_TEMPLATE_CATEGORY" val="diagram"/>
  <p:tag name="KSO_WM_TEMPLATE_INDEX" val="20165054"/>
  <p:tag name="KSO_WM_UNIT_TYPE" val="p_h_f"/>
  <p:tag name="KSO_WM_UNIT_INDEX" val="1_2_2"/>
  <p:tag name="KSO_WM_UNIT_ID" val="diagram20165054_2*p_h_f*1_2_2"/>
  <p:tag name="KSO_WM_UNIT_LAYERLEVEL" val="1_1_1"/>
  <p:tag name="KSO_WM_UNIT_VALUE" val="14"/>
  <p:tag name="KSO_WM_UNIT_HIGHLIGHT" val="0"/>
  <p:tag name="KSO_WM_UNIT_COMPATIBLE" val="0"/>
  <p:tag name="KSO_WM_UNIT_CLEAR" val="0"/>
  <p:tag name="KSO_WM_UNIT_PRESET_TEXT_INDEX" val="3"/>
  <p:tag name="KSO_WM_UNIT_PRESET_TEXT_LEN" val="5"/>
  <p:tag name="KSO_WM_UNIT_BIND_DECORATION_IDS" val="diagram20165054_2*p_i*1_6"/>
  <p:tag name="KSO_WM_DIAGRAM_GROUP_CODE" val="p1-1"/>
  <p:tag name="KSO_WM_UNIT_FILL_FORE_SCHEMECOLOR_INDEX" val="5"/>
  <p:tag name="KSO_WM_UNIT_FILL_TYPE" val="1"/>
  <p:tag name="KSO_WM_UNIT_TEXT_FILL_FORE_SCHEMECOLOR_INDEX" val="14"/>
  <p:tag name="KSO_WM_UNIT_TEXT_FILL_TYPE" val="1"/>
</p:tagLst>
</file>

<file path=ppt/tags/tag6.xml><?xml version="1.0" encoding="utf-8"?>
<p:tagLst xmlns:p="http://schemas.openxmlformats.org/presentationml/2006/main">
  <p:tag name="KSO_WM_TAG_VERSION" val="1.0"/>
  <p:tag name="KSO_WM_BEAUTIFY_FLAG" val="#wm#"/>
  <p:tag name="KSO_WM_TEMPLATE_CATEGORY" val="diagram"/>
  <p:tag name="KSO_WM_TEMPLATE_INDEX" val="20165054"/>
  <p:tag name="KSO_WM_UNIT_TYPE" val="p_h_f"/>
  <p:tag name="KSO_WM_UNIT_INDEX" val="1_2_3"/>
  <p:tag name="KSO_WM_UNIT_ID" val="diagram20165054_2*p_h_f*1_2_3"/>
  <p:tag name="KSO_WM_UNIT_LAYERLEVEL" val="1_1_1"/>
  <p:tag name="KSO_WM_UNIT_VALUE" val="14"/>
  <p:tag name="KSO_WM_UNIT_HIGHLIGHT" val="0"/>
  <p:tag name="KSO_WM_UNIT_COMPATIBLE" val="0"/>
  <p:tag name="KSO_WM_UNIT_CLEAR" val="0"/>
  <p:tag name="KSO_WM_UNIT_PRESET_TEXT_INDEX" val="3"/>
  <p:tag name="KSO_WM_UNIT_PRESET_TEXT_LEN" val="5"/>
  <p:tag name="KSO_WM_UNIT_BIND_DECORATION_IDS" val="diagram20165054_2*p_i*1_7"/>
  <p:tag name="KSO_WM_DIAGRAM_GROUP_CODE" val="p1-1"/>
  <p:tag name="KSO_WM_UNIT_FILL_FORE_SCHEMECOLOR_INDEX" val="5"/>
  <p:tag name="KSO_WM_UNIT_FILL_TYPE" val="1"/>
  <p:tag name="KSO_WM_UNIT_TEXT_FILL_FORE_SCHEMECOLOR_INDEX" val="14"/>
  <p:tag name="KSO_WM_UNIT_TEXT_FILL_TYPE" val="1"/>
</p:tagLst>
</file>

<file path=ppt/tags/tag7.xml><?xml version="1.0" encoding="utf-8"?>
<p:tagLst xmlns:p="http://schemas.openxmlformats.org/presentationml/2006/main">
  <p:tag name="KSO_WM_TAG_VERSION" val="1.0"/>
  <p:tag name="KSO_WM_BEAUTIFY_FLAG" val="#wm#"/>
  <p:tag name="KSO_WM_TEMPLATE_CATEGORY" val="diagram"/>
  <p:tag name="KSO_WM_TEMPLATE_INDEX" val="20165054"/>
  <p:tag name="KSO_WM_UNIT_TYPE" val="p_h_f"/>
  <p:tag name="KSO_WM_UNIT_INDEX" val="1_2_4"/>
  <p:tag name="KSO_WM_UNIT_ID" val="diagram20165054_2*p_h_f*1_2_4"/>
  <p:tag name="KSO_WM_UNIT_LAYERLEVEL" val="1_1_1"/>
  <p:tag name="KSO_WM_UNIT_VALUE" val="14"/>
  <p:tag name="KSO_WM_UNIT_HIGHLIGHT" val="0"/>
  <p:tag name="KSO_WM_UNIT_COMPATIBLE" val="0"/>
  <p:tag name="KSO_WM_UNIT_CLEAR" val="0"/>
  <p:tag name="KSO_WM_UNIT_PRESET_TEXT_INDEX" val="3"/>
  <p:tag name="KSO_WM_UNIT_PRESET_TEXT_LEN" val="5"/>
  <p:tag name="KSO_WM_UNIT_BIND_DECORATION_IDS" val="diagram20165054_2*p_i*1_8"/>
  <p:tag name="KSO_WM_DIAGRAM_GROUP_CODE" val="p1-1"/>
  <p:tag name="KSO_WM_UNIT_FILL_FORE_SCHEMECOLOR_INDEX" val="5"/>
  <p:tag name="KSO_WM_UNIT_FILL_TYPE" val="1"/>
  <p:tag name="KSO_WM_UNIT_TEXT_FILL_FORE_SCHEMECOLOR_INDEX" val="14"/>
  <p:tag name="KSO_WM_UNIT_TEXT_FILL_TYPE" val="1"/>
</p:tagLst>
</file>

<file path=ppt/tags/tag8.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9.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1470</Words>
  <Application>WPS 演示</Application>
  <PresentationFormat>宽屏</PresentationFormat>
  <Paragraphs>83</Paragraphs>
  <Slides>13</Slides>
  <Notes>31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13</vt:i4>
      </vt:variant>
    </vt:vector>
  </HeadingPairs>
  <TitlesOfParts>
    <vt:vector size="23" baseType="lpstr">
      <vt:lpstr>Arial</vt:lpstr>
      <vt:lpstr>宋体</vt:lpstr>
      <vt:lpstr>Wingdings</vt:lpstr>
      <vt:lpstr>黑体</vt:lpstr>
      <vt:lpstr>微软雅黑</vt:lpstr>
      <vt:lpstr>Franklin Gothic Medium</vt:lpstr>
      <vt:lpstr>方正超粗黑简体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吴玲莉</cp:lastModifiedBy>
  <cp:revision>12</cp:revision>
  <dcterms:created xsi:type="dcterms:W3CDTF">2018-03-01T02:03:00Z</dcterms:created>
  <dcterms:modified xsi:type="dcterms:W3CDTF">2018-09-06T02:38:47Z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